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Arial Black" panose="020B0A04020102020204" pitchFamily="34" charset="0"/>
      <p:regular r:id="rId63"/>
      <p:bold r:id="rId64"/>
    </p:embeddedFont>
    <p:embeddedFont>
      <p:font typeface="Lustria" panose="020B0604020202020204" charset="0"/>
      <p:regular r:id="rId65"/>
    </p:embeddedFont>
    <p:embeddedFont>
      <p:font typeface="Calibri"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BDBBD4-79DC-48A4-96E6-66D6DAC8A238}">
  <a:tblStyle styleId="{CFBDBBD4-79DC-48A4-96E6-66D6DAC8A238}"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8F0E7"/>
          </a:solidFill>
        </a:fill>
      </a:tcStyle>
    </a:wholeTbl>
    <a:band1H>
      <a:tcTxStyle/>
      <a:tcStyle>
        <a:tcBdr/>
        <a:fill>
          <a:solidFill>
            <a:srgbClr val="F1E0CC"/>
          </a:solidFill>
        </a:fill>
      </a:tcStyle>
    </a:band1H>
    <a:band2H>
      <a:tcTxStyle/>
      <a:tcStyle>
        <a:tcBdr/>
      </a:tcStyle>
    </a:band2H>
    <a:band1V>
      <a:tcTxStyle/>
      <a:tcStyle>
        <a:tcBdr/>
        <a:fill>
          <a:solidFill>
            <a:srgbClr val="F1E0CC"/>
          </a:solidFill>
        </a:fill>
      </a:tcStyle>
    </a:band1V>
    <a:band2V>
      <a:tcTxStyle/>
      <a:tcStyle>
        <a:tcBdr/>
      </a:tcStyle>
    </a:band2V>
    <a:lastCol>
      <a:tcTxStyle b="on" i="off">
        <a:font>
          <a:latin typeface="Arial"/>
          <a:ea typeface="Arial"/>
          <a:cs typeface="Arial"/>
        </a:font>
        <a:srgbClr val="FFFFFF"/>
      </a:tcTxStyle>
      <a:tcStyle>
        <a:tcBdr/>
        <a:fill>
          <a:solidFill>
            <a:srgbClr val="D9A337"/>
          </a:solidFill>
        </a:fill>
      </a:tcStyle>
    </a:lastCol>
    <a:firstCol>
      <a:tcTxStyle b="on" i="off">
        <a:font>
          <a:latin typeface="Arial"/>
          <a:ea typeface="Arial"/>
          <a:cs typeface="Arial"/>
        </a:font>
        <a:srgbClr val="FFFFFF"/>
      </a:tcTxStyle>
      <a:tcStyle>
        <a:tcBdr/>
        <a:fill>
          <a:solidFill>
            <a:srgbClr val="D9A337"/>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D9A337"/>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D9A33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9" d="100"/>
          <a:sy n="109" d="100"/>
        </p:scale>
        <p:origin x="63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a-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2f9b431b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b2f9b431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5f8272bb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5f8272bb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d45f8272bb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6f243c1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46f243c1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d46f243c10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46f243c8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46f243c8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d46f243c8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46f243c1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46f243c10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d46f243c10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2004287a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2004287a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d2004287a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0712277ee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0712277ee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d0712277ee_0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0712277ee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0712277ee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d0712277ee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712277e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712277ee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d0712277ee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5f8272bb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5f8272bb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d45f8272bb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46f243c8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46f243c8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d46f243c8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3717c761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c3717c76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0712277e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0712277ee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d0712277ee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0712277ee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0712277ee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d0712277ee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d0712277ee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d0712277ee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d0712277ee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0712277ee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0712277ee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d0712277ee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0712277ee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0712277ee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d0712277ee_0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0726debe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0726debef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d0726debef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0726debef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0726debef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d0726debef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562d2ce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562d2cec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d562d2cec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562d2cec7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562d2cec7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d562d2cec7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0726debef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0726debef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d0726debef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8f7b70b7a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8f7b70b7a_0_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c8f7b70b7a_0_1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d562d2cec7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d562d2cec7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d562d2cec7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562d2cec7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562d2cec7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d562d2cec7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57434257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57434257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d57434257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57434257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574342571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d574342571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574342571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574342571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d574342571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57434257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574342571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d574342571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d39787422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d397874227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d397874227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6b4c46a5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d6b4c46a5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d6b4c46a5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d39787422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d397874227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d397874227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3bf19a9c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3bf19a9c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d3bf19a9c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44c9070a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44c9070af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d44c9070af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59b80394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59b80394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d59b80394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d59b803946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d59b803946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d59b803946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d5eaaa9f9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d5eaaa9f9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d5eaaa9f9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6a09288c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6a09288c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d6a09288c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6b4c46a54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d6b4c46a54_2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d6b4c46a54_2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d15a58e1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d15a58e1f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d15a58e1f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d15a58e1f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d15a58e1f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d15a58e1f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6b4c0836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d6b4c0836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gd6b4c0836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d6b4c08368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d6b4c08368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d6b4c08368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6b4c46a54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6b4c46a54_2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d6b4c46a54_2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4c9070af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4c9070af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d44c9070af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3bf19a9c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d3bf19a9c8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d3bf19a9c8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d3bf19a9c8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d3bf19a9c8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d3bf19a9c8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3bf19c44b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3bf19c44b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d3bf19c44b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d3bf19c44b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d3bf19c44b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d3bf19c44b_1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d3bf19c44b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d3bf19c44b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d3bf19c44b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d3bf19c44b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d3bf19c44b_1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d3bf19c44b_1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d3bf19c44b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d3bf19c44b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gd3bf19c44b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d3bf19a9c8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d3bf19a9c8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gd3bf19a9c8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73016d9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73016d95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gd73016d95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d73016d950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d73016d950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d73016d950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44c9070af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44c9070af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d44c9070af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c8f7b70b7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c8f7b70b7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44c9070af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44c9070af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d44c9070af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45f8272b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45f8272b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d45f8272b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44c9070af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44c9070af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d44c9070af_0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cxnSp>
          <p:nvCxnSpPr>
            <p:cNvPr id="28" name="Google Shape;28;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D359D7">
                <a:alpha val="69803"/>
              </a:srgbClr>
            </a:solidFill>
            <a:ln>
              <a:noFill/>
            </a:ln>
          </p:spPr>
        </p:sp>
        <p:sp>
          <p:nvSpPr>
            <p:cNvPr id="34" name="Google Shape;34;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E8C786">
                <a:alpha val="69803"/>
              </a:srgbClr>
            </a:solidFill>
            <a:ln>
              <a:noFill/>
            </a:ln>
          </p:spPr>
        </p:sp>
        <p:sp>
          <p:nvSpPr>
            <p:cNvPr id="35" name="Google Shape;35;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Arial"/>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Arial"/>
              <a:buNone/>
              <a:defRPr sz="1600">
                <a:solidFill>
                  <a:srgbClr val="7F7F7F"/>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sz="1800">
              <a:solidFill>
                <a:srgbClr val="E8C786"/>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Arial"/>
              <a:buNone/>
              <a:defRPr sz="2400">
                <a:solidFill>
                  <a:srgbClr val="3F3F3F"/>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Arial"/>
              <a:buNone/>
              <a:defRPr sz="2400">
                <a:solidFill>
                  <a:schemeClr val="accent1"/>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Arial"/>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Aria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Arial"/>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Aria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D359D7">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E8C786">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Arial"/>
                <a:ea typeface="Arial"/>
                <a:cs typeface="Arial"/>
                <a:sym typeface="Arial"/>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Arial"/>
                <a:ea typeface="Arial"/>
                <a:cs typeface="Arial"/>
                <a:sym typeface="Arial"/>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Arial"/>
                <a:ea typeface="Arial"/>
                <a:cs typeface="Arial"/>
                <a:sym typeface="Arial"/>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Arial"/>
                <a:ea typeface="Arial"/>
                <a:cs typeface="Arial"/>
                <a:sym typeface="Arial"/>
              </a:defRPr>
            </a:lvl1pPr>
            <a:lvl2pPr marL="0" marR="0" lvl="1" indent="0" algn="r" rtl="0">
              <a:spcBef>
                <a:spcPts val="0"/>
              </a:spcBef>
              <a:buNone/>
              <a:defRPr sz="900" b="0" i="0" u="none" strike="noStrike" cap="none">
                <a:solidFill>
                  <a:schemeClr val="accent1"/>
                </a:solidFill>
                <a:latin typeface="Arial"/>
                <a:ea typeface="Arial"/>
                <a:cs typeface="Arial"/>
                <a:sym typeface="Arial"/>
              </a:defRPr>
            </a:lvl2pPr>
            <a:lvl3pPr marL="0" marR="0" lvl="2" indent="0" algn="r" rtl="0">
              <a:spcBef>
                <a:spcPts val="0"/>
              </a:spcBef>
              <a:buNone/>
              <a:defRPr sz="900" b="0" i="0" u="none" strike="noStrike" cap="none">
                <a:solidFill>
                  <a:schemeClr val="accent1"/>
                </a:solidFill>
                <a:latin typeface="Arial"/>
                <a:ea typeface="Arial"/>
                <a:cs typeface="Arial"/>
                <a:sym typeface="Arial"/>
              </a:defRPr>
            </a:lvl3pPr>
            <a:lvl4pPr marL="0" marR="0" lvl="3" indent="0" algn="r" rtl="0">
              <a:spcBef>
                <a:spcPts val="0"/>
              </a:spcBef>
              <a:buNone/>
              <a:defRPr sz="900" b="0" i="0" u="none" strike="noStrike" cap="none">
                <a:solidFill>
                  <a:schemeClr val="accent1"/>
                </a:solidFill>
                <a:latin typeface="Arial"/>
                <a:ea typeface="Arial"/>
                <a:cs typeface="Arial"/>
                <a:sym typeface="Arial"/>
              </a:defRPr>
            </a:lvl4pPr>
            <a:lvl5pPr marL="0" marR="0" lvl="4" indent="0" algn="r" rtl="0">
              <a:spcBef>
                <a:spcPts val="0"/>
              </a:spcBef>
              <a:buNone/>
              <a:defRPr sz="900" b="0" i="0" u="none" strike="noStrike" cap="none">
                <a:solidFill>
                  <a:schemeClr val="accent1"/>
                </a:solidFill>
                <a:latin typeface="Arial"/>
                <a:ea typeface="Arial"/>
                <a:cs typeface="Arial"/>
                <a:sym typeface="Arial"/>
              </a:defRPr>
            </a:lvl5pPr>
            <a:lvl6pPr marL="0" marR="0" lvl="5" indent="0" algn="r" rtl="0">
              <a:spcBef>
                <a:spcPts val="0"/>
              </a:spcBef>
              <a:buNone/>
              <a:defRPr sz="900" b="0" i="0" u="none" strike="noStrike" cap="none">
                <a:solidFill>
                  <a:schemeClr val="accent1"/>
                </a:solidFill>
                <a:latin typeface="Arial"/>
                <a:ea typeface="Arial"/>
                <a:cs typeface="Arial"/>
                <a:sym typeface="Arial"/>
              </a:defRPr>
            </a:lvl6pPr>
            <a:lvl7pPr marL="0" marR="0" lvl="6" indent="0" algn="r" rtl="0">
              <a:spcBef>
                <a:spcPts val="0"/>
              </a:spcBef>
              <a:buNone/>
              <a:defRPr sz="900" b="0" i="0" u="none" strike="noStrike" cap="none">
                <a:solidFill>
                  <a:schemeClr val="accent1"/>
                </a:solidFill>
                <a:latin typeface="Arial"/>
                <a:ea typeface="Arial"/>
                <a:cs typeface="Arial"/>
                <a:sym typeface="Arial"/>
              </a:defRPr>
            </a:lvl7pPr>
            <a:lvl8pPr marL="0" marR="0" lvl="7" indent="0" algn="r" rtl="0">
              <a:spcBef>
                <a:spcPts val="0"/>
              </a:spcBef>
              <a:buNone/>
              <a:defRPr sz="900" b="0" i="0" u="none" strike="noStrike" cap="none">
                <a:solidFill>
                  <a:schemeClr val="accent1"/>
                </a:solidFill>
                <a:latin typeface="Arial"/>
                <a:ea typeface="Arial"/>
                <a:cs typeface="Arial"/>
                <a:sym typeface="Arial"/>
              </a:defRPr>
            </a:lvl8pPr>
            <a:lvl9pPr marL="0" marR="0" lvl="8" indent="0" algn="r" rtl="0">
              <a:spcBef>
                <a:spcPts val="0"/>
              </a:spcBef>
              <a:buNone/>
              <a:defRPr sz="9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Direct_Media_Interfa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intel.es/content/www/es/es/products/docs/chipsets/9-series-chipset-pch-datasheet.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es.msi.com/Motherboard/Z370-TOMAHAWK.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informatics.buzdo.com/p257-chipset-z590.ht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asus.com/es/Motherboards-Components/Motherboards/TUF-Gaming/TUF-Gaming-Z590-PLUS-WIFI/" TargetMode="External"/><Relationship Id="rId7" Type="http://schemas.openxmlformats.org/officeDocument/2006/relationships/hyperlink" Target="https://www.asus.com/latin/Motherboards-Components/Motherboards/All-series/TUF-Z390-PLUS-GAMING-WI-F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asus.com/latin/Motherboards-Components/Motherboards/All-series/TUF-GAMING-Z490-PLUS-WI-FI/"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es.gigabyte.com/products/page/mb/X570-GAMING-X-rev-10#k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rog.asus.com/es/motherboards/rog-zenith/rog-zenith-extreme-mode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ccftech.com/intel-coffee-lake-lga-1151-pin-configuration-detailed/" TargetMode="External"/><Relationship Id="rId13" Type="http://schemas.openxmlformats.org/officeDocument/2006/relationships/image" Target="../media/image39.png"/><Relationship Id="rId3" Type="http://schemas.openxmlformats.org/officeDocument/2006/relationships/hyperlink" Target="https://en.wikipedia.org/wiki/LGA_1700" TargetMode="External"/><Relationship Id="rId7" Type="http://schemas.openxmlformats.org/officeDocument/2006/relationships/hyperlink" Target="https://en.wikipedia.org/wiki/Coffee_Lake" TargetMode="External"/><Relationship Id="rId12" Type="http://schemas.openxmlformats.org/officeDocument/2006/relationships/hyperlink" Target="https://en.wikipedia.org/wiki/Rocket_Lak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en.wikipedia.org/wiki/Kaby_Lake" TargetMode="External"/><Relationship Id="rId11" Type="http://schemas.openxmlformats.org/officeDocument/2006/relationships/hyperlink" Target="https://en.wikipedia.org/wiki/Comet_Lake" TargetMode="External"/><Relationship Id="rId5" Type="http://schemas.openxmlformats.org/officeDocument/2006/relationships/hyperlink" Target="https://en.wikipedia.org/wiki/Skylake_(microarchitecture)" TargetMode="External"/><Relationship Id="rId10" Type="http://schemas.openxmlformats.org/officeDocument/2006/relationships/hyperlink" Target="https://en.wikipedia.org/wiki/LGA_1200" TargetMode="External"/><Relationship Id="rId4" Type="http://schemas.openxmlformats.org/officeDocument/2006/relationships/hyperlink" Target="https://en.wikipedia.org/wiki/LGA_1151" TargetMode="External"/><Relationship Id="rId9" Type="http://schemas.openxmlformats.org/officeDocument/2006/relationships/image" Target="../media/image38.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hyperlink" Target="https://es.wikipedia.org/wiki/Intel_Xeon#Server_Platform" TargetMode="External"/><Relationship Id="rId13" Type="http://schemas.openxmlformats.org/officeDocument/2006/relationships/image" Target="../media/image43.png"/><Relationship Id="rId18" Type="http://schemas.openxmlformats.org/officeDocument/2006/relationships/hyperlink" Target="https://en.wikichip.org/wiki/intel/cores/cascade_lake_x" TargetMode="External"/><Relationship Id="rId3" Type="http://schemas.openxmlformats.org/officeDocument/2006/relationships/hyperlink" Target="https://en.wikipedia.org/wiki/LGA_1700" TargetMode="External"/><Relationship Id="rId7" Type="http://schemas.openxmlformats.org/officeDocument/2006/relationships/hyperlink" Target="https://es.wikipedia.org/wiki/Sandy_Bridge#List_of_Sandy_Bridge_processors" TargetMode="External"/><Relationship Id="rId12" Type="http://schemas.openxmlformats.org/officeDocument/2006/relationships/image" Target="../media/image42.png"/><Relationship Id="rId17" Type="http://schemas.openxmlformats.org/officeDocument/2006/relationships/hyperlink" Target="https://en.wikichip.org/wiki/intel/cores/skylake_w" TargetMode="External"/><Relationship Id="rId2" Type="http://schemas.openxmlformats.org/officeDocument/2006/relationships/notesSlide" Target="../notesSlides/notesSlide19.xml"/><Relationship Id="rId16" Type="http://schemas.openxmlformats.org/officeDocument/2006/relationships/hyperlink" Target="https://en.wikichip.org/wiki/intel/cores/skylake_x" TargetMode="External"/><Relationship Id="rId1" Type="http://schemas.openxmlformats.org/officeDocument/2006/relationships/slideLayout" Target="../slideLayouts/slideLayout2.xml"/><Relationship Id="rId6" Type="http://schemas.openxmlformats.org/officeDocument/2006/relationships/hyperlink" Target="https://en.wikipedia.org/wiki/LGA_2011" TargetMode="External"/><Relationship Id="rId11" Type="http://schemas.openxmlformats.org/officeDocument/2006/relationships/image" Target="../media/image41.png"/><Relationship Id="rId5" Type="http://schemas.openxmlformats.org/officeDocument/2006/relationships/hyperlink" Target="https://en.wikipedia.org/wiki/LGA_1366" TargetMode="External"/><Relationship Id="rId15" Type="http://schemas.openxmlformats.org/officeDocument/2006/relationships/hyperlink" Target="https://en.wikichip.org/wiki/intel/cores/kaby_lake_x" TargetMode="External"/><Relationship Id="rId10" Type="http://schemas.openxmlformats.org/officeDocument/2006/relationships/hyperlink" Target="https://es.wikipedia.org/wiki/Haswell#List_of_Haswell_processors" TargetMode="External"/><Relationship Id="rId19" Type="http://schemas.openxmlformats.org/officeDocument/2006/relationships/hyperlink" Target="https://en.wikichip.org/wiki/intel/cores/cascade_lake_w" TargetMode="External"/><Relationship Id="rId4" Type="http://schemas.openxmlformats.org/officeDocument/2006/relationships/hyperlink" Target="https://en.wikipedia.org/wiki/LGA_3647" TargetMode="External"/><Relationship Id="rId9" Type="http://schemas.openxmlformats.org/officeDocument/2006/relationships/hyperlink" Target="https://es.wikipedia.org/wiki/Ivy_Bridge#List_of_Ivy_Bridge_processors" TargetMode="External"/><Relationship Id="rId14" Type="http://schemas.openxmlformats.org/officeDocument/2006/relationships/hyperlink" Target="https://en.wikipedia.org/wiki/LGA_206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s.wikipedia.org/wiki/Athlon_X2" TargetMode="External"/><Relationship Id="rId13" Type="http://schemas.openxmlformats.org/officeDocument/2006/relationships/hyperlink" Target="https://es.wikipedia.org/wiki/Anexo:Procesadores_AMD_FX" TargetMode="External"/><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hyperlink" Target="https://es.wikipedia.org/wiki/Athlon_I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en.wikipedia.org/wiki/Socket_AM3%2B" TargetMode="External"/><Relationship Id="rId11" Type="http://schemas.openxmlformats.org/officeDocument/2006/relationships/hyperlink" Target="https://es.wikipedia.org/wiki/Phenom_II" TargetMode="External"/><Relationship Id="rId5" Type="http://schemas.openxmlformats.org/officeDocument/2006/relationships/hyperlink" Target="https://en.wikipedia.org/wiki/Socket_FM2" TargetMode="External"/><Relationship Id="rId10" Type="http://schemas.openxmlformats.org/officeDocument/2006/relationships/image" Target="../media/image46.png"/><Relationship Id="rId4" Type="http://schemas.openxmlformats.org/officeDocument/2006/relationships/hyperlink" Target="https://en.wikichip.org/wiki/amd/packages/socket_am1" TargetMode="External"/><Relationship Id="rId9" Type="http://schemas.openxmlformats.org/officeDocument/2006/relationships/hyperlink" Target="https://es.wikipedia.org/w/index.php?title=Athlon_X4&amp;action=edit&amp;redlink=1" TargetMode="External"/><Relationship Id="rId14" Type="http://schemas.openxmlformats.org/officeDocument/2006/relationships/hyperlink" Target="https://es.wikipedia.org/wiki/Opteron"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Ryzen" TargetMode="External"/><Relationship Id="rId13" Type="http://schemas.openxmlformats.org/officeDocument/2006/relationships/hyperlink" Target="https://en.wikipedia.org/wiki/Ryzen#CPUs_4" TargetMode="External"/><Relationship Id="rId18" Type="http://schemas.openxmlformats.org/officeDocument/2006/relationships/image" Target="../media/image47.png"/><Relationship Id="rId3" Type="http://schemas.openxmlformats.org/officeDocument/2006/relationships/hyperlink" Target="https://en.wikichip.org/wiki/amd/packages/socket_am1" TargetMode="External"/><Relationship Id="rId7" Type="http://schemas.openxmlformats.org/officeDocument/2006/relationships/hyperlink" Target="https://en.wikipedia.org/wiki/Socket_sTRX4" TargetMode="External"/><Relationship Id="rId12" Type="http://schemas.openxmlformats.org/officeDocument/2006/relationships/hyperlink" Target="https://en.wikipedia.org/wiki/Ryzen#APUs_3" TargetMode="External"/><Relationship Id="rId17" Type="http://schemas.openxmlformats.org/officeDocument/2006/relationships/hyperlink" Target="https://en.wikipedia.org/wiki/Bristol_Ridge" TargetMode="External"/><Relationship Id="rId2" Type="http://schemas.openxmlformats.org/officeDocument/2006/relationships/notesSlide" Target="../notesSlides/notesSlide21.xml"/><Relationship Id="rId16" Type="http://schemas.openxmlformats.org/officeDocument/2006/relationships/hyperlink" Target="https://en.wikipedia.org/wiki/Athlon_X4" TargetMode="External"/><Relationship Id="rId1" Type="http://schemas.openxmlformats.org/officeDocument/2006/relationships/slideLayout" Target="../slideLayouts/slideLayout2.xml"/><Relationship Id="rId6" Type="http://schemas.openxmlformats.org/officeDocument/2006/relationships/hyperlink" Target="https://en.wikipedia.org/wiki/Socket_TR4" TargetMode="External"/><Relationship Id="rId11" Type="http://schemas.openxmlformats.org/officeDocument/2006/relationships/hyperlink" Target="https://en.wikipedia.org/wiki/Ryzen#CPUs_3" TargetMode="External"/><Relationship Id="rId5" Type="http://schemas.openxmlformats.org/officeDocument/2006/relationships/hyperlink" Target="https://en.wikipedia.org/wiki/Socket_AM3%2B" TargetMode="External"/><Relationship Id="rId15" Type="http://schemas.openxmlformats.org/officeDocument/2006/relationships/hyperlink" Target="https://en.wikipedia.org/wiki/Ryzen#CPUs_5" TargetMode="External"/><Relationship Id="rId10" Type="http://schemas.openxmlformats.org/officeDocument/2006/relationships/hyperlink" Target="https://en.wikipedia.org/wiki/Ryzen#APUs_2" TargetMode="External"/><Relationship Id="rId4" Type="http://schemas.openxmlformats.org/officeDocument/2006/relationships/hyperlink" Target="https://en.wikipedia.org/wiki/Socket_FM2" TargetMode="External"/><Relationship Id="rId9" Type="http://schemas.openxmlformats.org/officeDocument/2006/relationships/hyperlink" Target="https://en.wikipedia.org/wiki/Ryzen#CPUs_2" TargetMode="External"/><Relationship Id="rId14" Type="http://schemas.openxmlformats.org/officeDocument/2006/relationships/hyperlink" Target="https://en.wikipedia.org/wiki/Ryzen#APUs_4"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en.wikichip.org/wiki/amd/packages/socket_am1" TargetMode="External"/><Relationship Id="rId7" Type="http://schemas.openxmlformats.org/officeDocument/2006/relationships/hyperlink" Target="https://en.wikipedia.org/wiki/Socket_sTRX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Socket_TR4" TargetMode="External"/><Relationship Id="rId11" Type="http://schemas.openxmlformats.org/officeDocument/2006/relationships/hyperlink" Target="https://en.wikipedia.org/wiki/Ryzen#CPUs:_Pinnacle_Ridge_(Ryzen)_and_Colfax_(Ryzen_Threadripper)" TargetMode="External"/><Relationship Id="rId5" Type="http://schemas.openxmlformats.org/officeDocument/2006/relationships/hyperlink" Target="https://en.wikipedia.org/wiki/Socket_AM3%2B" TargetMode="External"/><Relationship Id="rId10" Type="http://schemas.openxmlformats.org/officeDocument/2006/relationships/hyperlink" Target="https://en.wikipedia.org/wiki/Ryzen#CPUs:_Summit_Ridge_(Ryzen)_and_Whitehaven_(Ryzen_Threadripper)" TargetMode="External"/><Relationship Id="rId4" Type="http://schemas.openxmlformats.org/officeDocument/2006/relationships/hyperlink" Target="https://en.wikipedia.org/wiki/Socket_FM2" TargetMode="External"/><Relationship Id="rId9" Type="http://schemas.openxmlformats.org/officeDocument/2006/relationships/hyperlink" Target="https://en.wikipedia.org/wiki/Ryze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Ryzen" TargetMode="External"/><Relationship Id="rId13" Type="http://schemas.openxmlformats.org/officeDocument/2006/relationships/image" Target="../media/image50.png"/><Relationship Id="rId3" Type="http://schemas.openxmlformats.org/officeDocument/2006/relationships/hyperlink" Target="https://en.wikichip.org/wiki/amd/packages/socket_am1" TargetMode="External"/><Relationship Id="rId7" Type="http://schemas.openxmlformats.org/officeDocument/2006/relationships/hyperlink" Target="https://en.wikipedia.org/wiki/Socket_sTRX4" TargetMode="External"/><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Socket_TR4" TargetMode="External"/><Relationship Id="rId11" Type="http://schemas.openxmlformats.org/officeDocument/2006/relationships/hyperlink" Target="https://en.wikipedia.org/wiki/Ryzen#CPUs:_Pinnacle_Ridge_(Ryzen)_and_Colfax_(Ryzen_Threadripper)" TargetMode="External"/><Relationship Id="rId5" Type="http://schemas.openxmlformats.org/officeDocument/2006/relationships/hyperlink" Target="https://en.wikipedia.org/wiki/Socket_AM3%2B" TargetMode="External"/><Relationship Id="rId10" Type="http://schemas.openxmlformats.org/officeDocument/2006/relationships/hyperlink" Target="https://en.wikipedia.org/wiki/Ryzen#CPUs:_Summit_Ridge_(Ryzen)_and_Whitehaven_(Ryzen_Threadripper)" TargetMode="External"/><Relationship Id="rId4" Type="http://schemas.openxmlformats.org/officeDocument/2006/relationships/hyperlink" Target="https://en.wikipedia.org/wiki/Socket_FM2" TargetMode="External"/><Relationship Id="rId9" Type="http://schemas.openxmlformats.org/officeDocument/2006/relationships/hyperlink" Target="https://en.wikipedia.org/wiki/Ryzen#CPUs:_Matisse_(Ryzen)_and_Castle_Peak_(Ryzen_Threadripper)" TargetMode="External"/><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www.cpubenchmark.net/cpu.php?cpu=Intel+Core+i7-9700K+%40+3.60GHz&amp;id=3335" TargetMode="External"/><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youtube.com/watch?v=qm67wbB5GmI"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DovunOxlY1k"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Moore%27s_law"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es.msi.com/Motherboard/Z370-TOMAHAWK.html" TargetMode="External"/><Relationship Id="rId7" Type="http://schemas.openxmlformats.org/officeDocument/2006/relationships/hyperlink" Target="https://www.msi.com/Motherboard/Z370I-GAMING-PRO-CARBON-AC/Galler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es.msi.com/Motherboard/B350M-BAZOOKA/Gallery" TargetMode="External"/><Relationship Id="rId4" Type="http://schemas.openxmlformats.org/officeDocument/2006/relationships/image" Target="../media/image2.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intel.es/content/www/es/es/processors/processor-numbers.html" TargetMode="External"/><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AMD_FX"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hyperlink" Target="https://glennsqlperformance.com/2020/07/22/understanding-amd-processor-nam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hyperlink" Target="https://sites.google.com/site/cachememory2011/memory-hierarch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hyperlink" Target="https://www.kingston.com/dataSheets/HX424C15FB3_8.pd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Accelerated_Graphics_Port" TargetMode="External"/><Relationship Id="rId7" Type="http://schemas.openxmlformats.org/officeDocument/2006/relationships/hyperlink" Target="https://en.wikipedia.org/wiki/Peripheral_Component_Interconnec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s.wikipedia.org/wiki/Integrated_Drive_Electronics" TargetMode="External"/><Relationship Id="rId5" Type="http://schemas.openxmlformats.org/officeDocument/2006/relationships/hyperlink" Target="https://en.wikipedia.org/wiki/Front-side_bus" TargetMode="External"/><Relationship Id="rId4" Type="http://schemas.openxmlformats.org/officeDocument/2006/relationships/hyperlink" Target="https://en.wikipedia.org/wiki/Memory_divider" TargetMode="Externa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samsung.com/semiconductor/global.semi/file/resource/2017/12/x16%20only_8G_C_DDR4_Samsung_Spec_Rev1.5_Apr.17.pdf"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hyperlink" Target="https://www.nvidia.com/en-us/" TargetMode="External"/><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amd.com/es/case-studies/amd-radeon-technologies-group" TargetMode="Externa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hyperlink" Target="https://www.amazon.es/ASHATA-Crossfire-AIQ-YP19125-Resistente-Quemaduras/dp/B07VNDY112/ref=sr_1_2?__mk_es_ES=%C3%85M%C3%85%C5%BD%C3%95%C3%91&amp;dchild=1&amp;keywords=3+sli+crossfire&amp;qid=1619783415&amp;sr=8-2" TargetMode="External"/><Relationship Id="rId4" Type="http://schemas.openxmlformats.org/officeDocument/2006/relationships/hyperlink" Target="https://en.wikipedia.org/wiki/Scalable_Link_Interface" TargetMode="External"/><Relationship Id="rId9"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www.szynalski.com/tone-generator/" TargetMode="External"/><Relationship Id="rId7"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play.google.com/store/apps/details?id=com.vuche.asap"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youtube.com/watch?v=b87QZtYKmqo&amp;list=RDCMUCV5U9yEfmOadktNL710UP0w&amp;index=2" TargetMode="External"/><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hyperlink" Target="https://www.youtube.com/watch?v=bc1Z1ck9hKQ" TargetMode="External"/><Relationship Id="rId4" Type="http://schemas.openxmlformats.org/officeDocument/2006/relationships/image" Target="../media/image119.png"/><Relationship Id="rId9" Type="http://schemas.openxmlformats.org/officeDocument/2006/relationships/image" Target="../media/image122.png"/></Relationships>
</file>

<file path=ppt/slides/_rels/slide48.xml.rels><?xml version="1.0" encoding="UTF-8" standalone="yes"?>
<Relationships xmlns="http://schemas.openxmlformats.org/package/2006/relationships"><Relationship Id="rId8" Type="http://schemas.openxmlformats.org/officeDocument/2006/relationships/hyperlink" Target="https://www.eurogamer.net/articles/digitalfoundry-2019-are-sound-cards-worth-it-in-2019-sound-blaster-ae-9-review" TargetMode="External"/><Relationship Id="rId13" Type="http://schemas.openxmlformats.org/officeDocument/2006/relationships/hyperlink" Target="https://en.wikipedia.org/wiki/RCA_connector" TargetMode="External"/><Relationship Id="rId3" Type="http://schemas.openxmlformats.org/officeDocument/2006/relationships/hyperlink" Target="https://es.creative.com/p/sound-blaster/sound-blaster-ae-9" TargetMode="External"/><Relationship Id="rId7" Type="http://schemas.openxmlformats.org/officeDocument/2006/relationships/image" Target="../media/image125.png"/><Relationship Id="rId12" Type="http://schemas.openxmlformats.org/officeDocument/2006/relationships/image" Target="../media/image127.png"/><Relationship Id="rId2" Type="http://schemas.openxmlformats.org/officeDocument/2006/relationships/notesSlide" Target="../notesSlides/notesSlide48.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hyperlink" Target="https://www.microwave-link.com/microwave/acm-adaptive-coding-modulation/" TargetMode="External"/><Relationship Id="rId11" Type="http://schemas.openxmlformats.org/officeDocument/2006/relationships/hyperlink" Target="https://en.wikipedia.org/wiki/Phone_connector_(audio)" TargetMode="External"/><Relationship Id="rId5" Type="http://schemas.openxmlformats.org/officeDocument/2006/relationships/image" Target="../media/image124.png"/><Relationship Id="rId15" Type="http://schemas.openxmlformats.org/officeDocument/2006/relationships/hyperlink" Target="https://en.wikipedia.org/wiki/TOSLINK" TargetMode="External"/><Relationship Id="rId10" Type="http://schemas.openxmlformats.org/officeDocument/2006/relationships/hyperlink" Target="https://en.wikipedia.org/wiki/XLR_connector" TargetMode="External"/><Relationship Id="rId4" Type="http://schemas.openxmlformats.org/officeDocument/2006/relationships/image" Target="../media/image123.png"/><Relationship Id="rId9" Type="http://schemas.openxmlformats.org/officeDocument/2006/relationships/image" Target="../media/image126.png"/><Relationship Id="rId1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png"/><Relationship Id="rId3" Type="http://schemas.openxmlformats.org/officeDocument/2006/relationships/hyperlink" Target="https://www.amazon.es/10Gtek%C2%AE-Gigabit-Ethernet-Adaptador-convergente/dp/B071R3YS2H/ref=sr_1_21?dchild=1&amp;keywords=tarjeta+de+red&amp;qid=1619876577&amp;sr=8-21" TargetMode="External"/><Relationship Id="rId7" Type="http://schemas.openxmlformats.org/officeDocument/2006/relationships/hyperlink" Target="https://www.amazon.es/UGREEN-Adaptador-Ethernet-Conversor-Raspberry/dp/B07M91X2NW/ref=sr_1_36?dchild=1&amp;keywords=tarjeta+de+red&amp;qid=1619876577&amp;sr=8-36" TargetMode="External"/><Relationship Id="rId12" Type="http://schemas.openxmlformats.org/officeDocument/2006/relationships/image" Target="../media/image134.png"/><Relationship Id="rId2" Type="http://schemas.openxmlformats.org/officeDocument/2006/relationships/notesSlide" Target="../notesSlides/notesSlide49.xml"/><Relationship Id="rId16" Type="http://schemas.openxmlformats.org/officeDocument/2006/relationships/hyperlink" Target="https://help.ubuntu.com/community/UbuntuBonding" TargetMode="External"/><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hyperlink" Target="https://www.amazon.es/Ipolex-X520-DA2-Intel-Adaptador-de-red/dp/B01IR7SUEK/ref=sr_1_42?dchild=1&amp;keywords=tarjeta+de+red&amp;qid=1619876577&amp;sr=8-42" TargetMode="External"/><Relationship Id="rId5" Type="http://schemas.openxmlformats.org/officeDocument/2006/relationships/hyperlink" Target="https://www.amazon.es/Cudy-Adaptador-Bluetooth-2402Mbps-802-11ax/dp/B085S17PH6/ref=sr_1_27?dchild=1&amp;keywords=tarjeta+de+red&amp;qid=1619876577&amp;sr=8-27" TargetMode="External"/><Relationship Id="rId15" Type="http://schemas.openxmlformats.org/officeDocument/2006/relationships/image" Target="../media/image137.png"/><Relationship Id="rId10" Type="http://schemas.openxmlformats.org/officeDocument/2006/relationships/image" Target="../media/image133.png"/><Relationship Id="rId4" Type="http://schemas.openxmlformats.org/officeDocument/2006/relationships/image" Target="../media/image130.png"/><Relationship Id="rId9" Type="http://schemas.openxmlformats.org/officeDocument/2006/relationships/hyperlink" Target="https://www.amazon.es/Adaptador-Inal%C3%A1mbrica-Computadora-Escritorio-compatible/dp/B07QGDHQBG/ref=sr_1_33?dchild=1&amp;keywords=tarjeta+de+red&amp;qid=1619876577&amp;sr=8-33" TargetMode="External"/><Relationship Id="rId14" Type="http://schemas.openxmlformats.org/officeDocument/2006/relationships/image" Target="../media/image13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en.wikipedia.org/wiki/Peripheral_Component_Interconnect" TargetMode="External"/></Relationships>
</file>

<file path=ppt/slides/_rels/slide50.xml.rels><?xml version="1.0" encoding="UTF-8" standalone="yes"?>
<Relationships xmlns="http://schemas.openxmlformats.org/package/2006/relationships"><Relationship Id="rId8" Type="http://schemas.openxmlformats.org/officeDocument/2006/relationships/hyperlink" Target="https://blog.desdelinux.net/medir-rendimiento-de-hdd-hdparm/" TargetMode="External"/><Relationship Id="rId13" Type="http://schemas.openxmlformats.org/officeDocument/2006/relationships/image" Target="../media/image145.jpe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hyperlink" Target="https://hdd.userbenchmark.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4.jpeg"/><Relationship Id="rId5" Type="http://schemas.openxmlformats.org/officeDocument/2006/relationships/image" Target="../media/image140.png"/><Relationship Id="rId10" Type="http://schemas.openxmlformats.org/officeDocument/2006/relationships/hyperlink" Target="https://www.youtube.com/watch?v=0oa9A_KGCvI&amp;ab_channel=trickykushal" TargetMode="External"/><Relationship Id="rId4" Type="http://schemas.openxmlformats.org/officeDocument/2006/relationships/image" Target="../media/image139.png"/><Relationship Id="rId9"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google.com/url?sa=t&amp;rct=j&amp;q=&amp;esrc=s&amp;source=web&amp;cd=&amp;ved=2ahUKEwjVveDXn7DwAhVDUcAKHYHlD5MQFjADegQIBhAD&amp;url=https%3A%2F%2Fhighered.mheducation.com%2Fsites%2Fdl%2Ffree%2F0073398187%2F835451%2FChapter15.pdf&amp;usg=AOvVaw2abazaeXiVFLzP0jbFh9DJ"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4.xml.rels><?xml version="1.0" encoding="UTF-8" standalone="yes"?>
<Relationships xmlns="http://schemas.openxmlformats.org/package/2006/relationships"><Relationship Id="rId3" Type="http://schemas.openxmlformats.org/officeDocument/2006/relationships/hyperlink" Target="https://octave-online.n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6.xml.rels><?xml version="1.0" encoding="UTF-8" standalone="yes"?>
<Relationships xmlns="http://schemas.openxmlformats.org/package/2006/relationships"><Relationship Id="rId3" Type="http://schemas.openxmlformats.org/officeDocument/2006/relationships/hyperlink" Target="http://tienda.pistacero.es/documentos_pdf/57451/31161130-953.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hyperlink" Target="http://www.farnell.com/datasheets/2310930.pdf" TargetMode="External"/><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80_Plu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www.amazon.es/APC-Smart-UPS-SMC-SmartConnect-ininterrumpida/dp/B07CG9NT3V/ref=sr_1_28?dchild=1&amp;keywords=Sai+ups+power+supply&amp;qid=1620136949&amp;sr=8-28" TargetMode="External"/><Relationship Id="rId5" Type="http://schemas.openxmlformats.org/officeDocument/2006/relationships/image" Target="../media/image167.png"/><Relationship Id="rId4"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hyperlink" Target="https://www.raspberrypi.org/documentation/usage/gpio/" TargetMode="External"/><Relationship Id="rId7" Type="http://schemas.openxmlformats.org/officeDocument/2006/relationships/image" Target="../media/image17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pinout.xyz/" TargetMode="Externa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youtube.com/watch?v=B6JRJ3ax3m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s.wikipedia.org/wiki/PCI_Express" TargetMode="External"/><Relationship Id="rId4" Type="http://schemas.openxmlformats.org/officeDocument/2006/relationships/hyperlink" Target="https://en.wikipedia.org/wiki/Peripheral_Component_Interconnec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hyperlink" Target="https://en.wikipedia.org/wiki/Transfer_(comput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arstechnica.com/articles/paedia/hardware/pcie.ars" TargetMode="External"/><Relationship Id="rId4" Type="http://schemas.openxmlformats.org/officeDocument/2006/relationships/hyperlink" Target="https://es.wikipedia.org/wiki/PCI_Expre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es.wikipedia.org/wiki/PCI_Express" TargetMode="External"/><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12192001" cy="6858000"/>
          </a:xfrm>
          <a:prstGeom prst="rect">
            <a:avLst/>
          </a:prstGeom>
          <a:noFill/>
          <a:ln>
            <a:noFill/>
          </a:ln>
        </p:spPr>
      </p:pic>
      <p:sp>
        <p:nvSpPr>
          <p:cNvPr id="148" name="Google Shape;148;p18"/>
          <p:cNvSpPr txBox="1">
            <a:spLocks noGrp="1"/>
          </p:cNvSpPr>
          <p:nvPr>
            <p:ph type="ctrTitle"/>
          </p:nvPr>
        </p:nvSpPr>
        <p:spPr>
          <a:xfrm>
            <a:off x="2271021" y="-432106"/>
            <a:ext cx="9673500" cy="2387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5400"/>
              <a:buFont typeface="Arial"/>
              <a:buNone/>
            </a:pPr>
            <a:r>
              <a:rPr lang="ca-ES" sz="4200" b="1">
                <a:latin typeface="Arial"/>
                <a:ea typeface="Arial"/>
                <a:cs typeface="Arial"/>
                <a:sym typeface="Arial"/>
              </a:rPr>
              <a:t>uNit </a:t>
            </a:r>
            <a:r>
              <a:rPr lang="ca-ES" sz="4200" b="1"/>
              <a:t>7</a:t>
            </a:r>
            <a:r>
              <a:rPr lang="ca-ES" sz="4200" b="1">
                <a:latin typeface="Arial"/>
                <a:ea typeface="Arial"/>
                <a:cs typeface="Arial"/>
                <a:sym typeface="Arial"/>
              </a:rPr>
              <a:t> – </a:t>
            </a:r>
            <a:r>
              <a:rPr lang="ca-ES" sz="4200" b="1"/>
              <a:t>Hardware    </a:t>
            </a:r>
            <a:endParaRPr sz="4200" b="1">
              <a:latin typeface="Lustria"/>
              <a:ea typeface="Lustria"/>
              <a:cs typeface="Lustria"/>
              <a:sym typeface="Lustria"/>
            </a:endParaRPr>
          </a:p>
        </p:txBody>
      </p:sp>
      <p:sp>
        <p:nvSpPr>
          <p:cNvPr id="149" name="Google Shape;149;p18"/>
          <p:cNvSpPr txBox="1">
            <a:spLocks noGrp="1"/>
          </p:cNvSpPr>
          <p:nvPr>
            <p:ph type="subTitle" idx="1"/>
          </p:nvPr>
        </p:nvSpPr>
        <p:spPr>
          <a:xfrm>
            <a:off x="1507067" y="4050833"/>
            <a:ext cx="7767000" cy="10968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ca-ES" i="1" u="sng">
                <a:latin typeface="Arial"/>
                <a:ea typeface="Arial"/>
                <a:cs typeface="Arial"/>
                <a:sym typeface="Arial"/>
              </a:rPr>
              <a:t>Computing Systems</a:t>
            </a:r>
            <a:endParaRPr i="1" u="sng">
              <a:latin typeface="Arial"/>
              <a:ea typeface="Arial"/>
              <a:cs typeface="Arial"/>
              <a:sym typeface="Arial"/>
            </a:endParaRPr>
          </a:p>
        </p:txBody>
      </p:sp>
      <p:sp>
        <p:nvSpPr>
          <p:cNvPr id="150" name="Google Shape;150;p18"/>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10</a:t>
            </a:fld>
            <a:endParaRPr/>
          </a:p>
        </p:txBody>
      </p:sp>
      <p:sp>
        <p:nvSpPr>
          <p:cNvPr id="257" name="Google Shape;257;p27"/>
          <p:cNvSpPr txBox="1"/>
          <p:nvPr/>
        </p:nvSpPr>
        <p:spPr>
          <a:xfrm>
            <a:off x="437350" y="385675"/>
            <a:ext cx="4673100" cy="948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Chipset</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200">
                <a:solidFill>
                  <a:srgbClr val="3F3F3F"/>
                </a:solidFill>
              </a:rPr>
              <a:t>Direct media interface P2P. </a:t>
            </a:r>
            <a:endParaRPr sz="12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200" u="sng">
                <a:solidFill>
                  <a:schemeClr val="hlink"/>
                </a:solidFill>
                <a:hlinkClick r:id="rId3"/>
              </a:rPr>
              <a:t>DMI</a:t>
            </a:r>
            <a:r>
              <a:rPr lang="ca-ES" sz="1200">
                <a:solidFill>
                  <a:srgbClr val="3F3F3F"/>
                </a:solidFill>
              </a:rPr>
              <a:t> Bus 3.0 has 4 lanes with 8 GT/s in each lane.</a:t>
            </a:r>
            <a:endParaRPr sz="12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200" u="sng">
                <a:solidFill>
                  <a:schemeClr val="hlink"/>
                </a:solidFill>
                <a:hlinkClick r:id="rId3"/>
              </a:rPr>
              <a:t>DMI</a:t>
            </a:r>
            <a:r>
              <a:rPr lang="ca-ES" sz="1200">
                <a:solidFill>
                  <a:srgbClr val="3F3F3F"/>
                </a:solidFill>
              </a:rPr>
              <a:t> Bus 4.0 has 8 lanes with 16 GT/s in each lane.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Platform controller hub (</a:t>
            </a:r>
            <a:r>
              <a:rPr lang="ca-ES" sz="1200" u="sng">
                <a:solidFill>
                  <a:schemeClr val="hlink"/>
                </a:solidFill>
                <a:hlinkClick r:id="rId4"/>
              </a:rPr>
              <a:t>PCH)</a:t>
            </a:r>
            <a:r>
              <a:rPr lang="ca-ES" sz="1200">
                <a:solidFill>
                  <a:srgbClr val="3F3F3F"/>
                </a:solidFill>
              </a:rPr>
              <a:t> integrate Southbridge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Northbridge was deprecated in </a:t>
            </a:r>
            <a:r>
              <a:rPr lang="ca-ES" sz="1200" u="sng">
                <a:solidFill>
                  <a:schemeClr val="hlink"/>
                </a:solidFill>
                <a:hlinkClick r:id="rId3"/>
              </a:rPr>
              <a:t>DMI</a:t>
            </a:r>
            <a:r>
              <a:rPr lang="ca-ES" sz="1200">
                <a:solidFill>
                  <a:srgbClr val="3F3F3F"/>
                </a:solidFill>
              </a:rPr>
              <a:t> 2.0</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GPU and MMC are integrated in Microprocessor </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A new bus, Flexible Display Interface (FDI) appears to communicate the processor to the chipset that has the connectors.</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SATA Bus. </a:t>
            </a:r>
            <a:endParaRPr sz="1200">
              <a:solidFill>
                <a:srgbClr val="3F3F3F"/>
              </a:solidFill>
            </a:endParaRPr>
          </a:p>
        </p:txBody>
      </p:sp>
      <p:pic>
        <p:nvPicPr>
          <p:cNvPr id="258" name="Google Shape;258;p27"/>
          <p:cNvPicPr preferRelativeResize="0"/>
          <p:nvPr/>
        </p:nvPicPr>
        <p:blipFill>
          <a:blip r:embed="rId5">
            <a:alphaModFix/>
          </a:blip>
          <a:stretch>
            <a:fillRect/>
          </a:stretch>
        </p:blipFill>
        <p:spPr>
          <a:xfrm>
            <a:off x="5716850" y="687750"/>
            <a:ext cx="4979575" cy="3968625"/>
          </a:xfrm>
          <a:prstGeom prst="rect">
            <a:avLst/>
          </a:prstGeom>
          <a:noFill/>
          <a:ln>
            <a:noFill/>
          </a:ln>
        </p:spPr>
      </p:pic>
      <p:pic>
        <p:nvPicPr>
          <p:cNvPr id="259" name="Google Shape;259;p27"/>
          <p:cNvPicPr preferRelativeResize="0"/>
          <p:nvPr/>
        </p:nvPicPr>
        <p:blipFill>
          <a:blip r:embed="rId6">
            <a:alphaModFix/>
          </a:blip>
          <a:stretch>
            <a:fillRect/>
          </a:stretch>
        </p:blipFill>
        <p:spPr>
          <a:xfrm>
            <a:off x="332600" y="3548063"/>
            <a:ext cx="5334000" cy="2809875"/>
          </a:xfrm>
          <a:prstGeom prst="rect">
            <a:avLst/>
          </a:prstGeom>
          <a:noFill/>
          <a:ln>
            <a:noFill/>
          </a:ln>
        </p:spPr>
      </p:pic>
      <p:sp>
        <p:nvSpPr>
          <p:cNvPr id="260" name="Google Shape;260;p27"/>
          <p:cNvSpPr/>
          <p:nvPr/>
        </p:nvSpPr>
        <p:spPr>
          <a:xfrm>
            <a:off x="4035850" y="4397675"/>
            <a:ext cx="941700" cy="288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1157317" y="5028075"/>
            <a:ext cx="971100" cy="22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 name="Google Shape;262;p27"/>
          <p:cNvCxnSpPr>
            <a:stCxn id="261" idx="3"/>
            <a:endCxn id="260" idx="1"/>
          </p:cNvCxnSpPr>
          <p:nvPr/>
        </p:nvCxnSpPr>
        <p:spPr>
          <a:xfrm rot="10800000" flipH="1">
            <a:off x="2128417" y="4541925"/>
            <a:ext cx="1907400" cy="600900"/>
          </a:xfrm>
          <a:prstGeom prst="straightConnector1">
            <a:avLst/>
          </a:prstGeom>
          <a:noFill/>
          <a:ln w="19050" cap="flat" cmpd="sng">
            <a:solidFill>
              <a:srgbClr val="FF0000"/>
            </a:solidFill>
            <a:prstDash val="solid"/>
            <a:round/>
            <a:headEnd type="none" w="med" len="med"/>
            <a:tailEnd type="triangle" w="med" len="med"/>
          </a:ln>
        </p:spPr>
      </p:cxnSp>
      <p:sp>
        <p:nvSpPr>
          <p:cNvPr id="263" name="Google Shape;263;p27"/>
          <p:cNvSpPr/>
          <p:nvPr/>
        </p:nvSpPr>
        <p:spPr>
          <a:xfrm>
            <a:off x="4621250" y="4768125"/>
            <a:ext cx="265500" cy="25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1659520" y="5486819"/>
            <a:ext cx="265500" cy="25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27"/>
          <p:cNvCxnSpPr>
            <a:stCxn id="264" idx="3"/>
            <a:endCxn id="263" idx="1"/>
          </p:cNvCxnSpPr>
          <p:nvPr/>
        </p:nvCxnSpPr>
        <p:spPr>
          <a:xfrm rot="10800000" flipH="1">
            <a:off x="1925020" y="4897919"/>
            <a:ext cx="2696100" cy="718800"/>
          </a:xfrm>
          <a:prstGeom prst="straightConnector1">
            <a:avLst/>
          </a:prstGeom>
          <a:noFill/>
          <a:ln w="19050" cap="flat" cmpd="sng">
            <a:solidFill>
              <a:srgbClr val="FF0000"/>
            </a:solidFill>
            <a:prstDash val="solid"/>
            <a:round/>
            <a:headEnd type="none" w="med" len="med"/>
            <a:tailEnd type="triangle" w="med" len="med"/>
          </a:ln>
        </p:spPr>
      </p:cxnSp>
      <p:sp>
        <p:nvSpPr>
          <p:cNvPr id="266" name="Google Shape;266;p27"/>
          <p:cNvSpPr/>
          <p:nvPr/>
        </p:nvSpPr>
        <p:spPr>
          <a:xfrm>
            <a:off x="1659520" y="5911569"/>
            <a:ext cx="265500" cy="25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3975665" y="5875425"/>
            <a:ext cx="971100" cy="25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827227" y="5911575"/>
            <a:ext cx="379200" cy="25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7"/>
          <p:cNvCxnSpPr>
            <a:stCxn id="266" idx="3"/>
            <a:endCxn id="267" idx="1"/>
          </p:cNvCxnSpPr>
          <p:nvPr/>
        </p:nvCxnSpPr>
        <p:spPr>
          <a:xfrm rot="10800000" flipH="1">
            <a:off x="1925020" y="6005469"/>
            <a:ext cx="2050500" cy="36000"/>
          </a:xfrm>
          <a:prstGeom prst="straightConnector1">
            <a:avLst/>
          </a:prstGeom>
          <a:noFill/>
          <a:ln w="19050" cap="flat" cmpd="sng">
            <a:solidFill>
              <a:srgbClr val="FF0000"/>
            </a:solidFill>
            <a:prstDash val="solid"/>
            <a:round/>
            <a:headEnd type="none" w="med" len="med"/>
            <a:tailEnd type="triangle" w="med" len="med"/>
          </a:ln>
        </p:spPr>
      </p:cxnSp>
      <p:sp>
        <p:nvSpPr>
          <p:cNvPr id="270" name="Google Shape;270;p27"/>
          <p:cNvSpPr/>
          <p:nvPr/>
        </p:nvSpPr>
        <p:spPr>
          <a:xfrm>
            <a:off x="3975675" y="5538950"/>
            <a:ext cx="506100" cy="36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7"/>
          <p:cNvCxnSpPr>
            <a:stCxn id="268" idx="3"/>
            <a:endCxn id="270" idx="1"/>
          </p:cNvCxnSpPr>
          <p:nvPr/>
        </p:nvCxnSpPr>
        <p:spPr>
          <a:xfrm rot="10800000" flipH="1">
            <a:off x="1206427" y="5721375"/>
            <a:ext cx="2769300" cy="3201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11</a:t>
            </a:fld>
            <a:endParaRPr/>
          </a:p>
        </p:txBody>
      </p:sp>
      <p:pic>
        <p:nvPicPr>
          <p:cNvPr id="278" name="Google Shape;278;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2975" y="283375"/>
            <a:ext cx="5171775" cy="6123076"/>
          </a:xfrm>
          <a:prstGeom prst="rect">
            <a:avLst/>
          </a:prstGeom>
          <a:noFill/>
          <a:ln>
            <a:noFill/>
          </a:ln>
        </p:spPr>
      </p:pic>
      <p:sp>
        <p:nvSpPr>
          <p:cNvPr id="279" name="Google Shape;279;p28"/>
          <p:cNvSpPr/>
          <p:nvPr/>
        </p:nvSpPr>
        <p:spPr>
          <a:xfrm>
            <a:off x="2659400" y="2569475"/>
            <a:ext cx="1340100" cy="2744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8">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110947" y="445221"/>
            <a:ext cx="4209225" cy="5142475"/>
          </a:xfrm>
          <a:prstGeom prst="rect">
            <a:avLst/>
          </a:prstGeom>
          <a:noFill/>
          <a:ln>
            <a:noFill/>
          </a:ln>
        </p:spPr>
      </p:pic>
      <p:sp>
        <p:nvSpPr>
          <p:cNvPr id="281" name="Google Shape;281;p28"/>
          <p:cNvSpPr/>
          <p:nvPr/>
        </p:nvSpPr>
        <p:spPr>
          <a:xfrm>
            <a:off x="8799380" y="3287904"/>
            <a:ext cx="1100700" cy="1608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12</a:t>
            </a:fld>
            <a:endParaRPr/>
          </a:p>
        </p:txBody>
      </p:sp>
      <p:pic>
        <p:nvPicPr>
          <p:cNvPr id="288" name="Google Shape;288;p29"/>
          <p:cNvPicPr preferRelativeResize="0"/>
          <p:nvPr/>
        </p:nvPicPr>
        <p:blipFill>
          <a:blip r:embed="rId3">
            <a:alphaModFix/>
          </a:blip>
          <a:stretch>
            <a:fillRect/>
          </a:stretch>
        </p:blipFill>
        <p:spPr>
          <a:xfrm>
            <a:off x="152400" y="152400"/>
            <a:ext cx="6781800" cy="5648325"/>
          </a:xfrm>
          <a:prstGeom prst="rect">
            <a:avLst/>
          </a:prstGeom>
          <a:noFill/>
          <a:ln>
            <a:noFill/>
          </a:ln>
        </p:spPr>
      </p:pic>
      <p:pic>
        <p:nvPicPr>
          <p:cNvPr id="289" name="Google Shape;289;p29">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086600" y="152400"/>
            <a:ext cx="4889259" cy="5736563"/>
          </a:xfrm>
          <a:prstGeom prst="rect">
            <a:avLst/>
          </a:prstGeom>
          <a:noFill/>
          <a:ln>
            <a:noFill/>
          </a:ln>
        </p:spPr>
      </p:pic>
      <p:sp>
        <p:nvSpPr>
          <p:cNvPr id="290" name="Google Shape;290;p29"/>
          <p:cNvSpPr/>
          <p:nvPr/>
        </p:nvSpPr>
        <p:spPr>
          <a:xfrm>
            <a:off x="2945375" y="3126950"/>
            <a:ext cx="1236000" cy="99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9"/>
          <p:cNvCxnSpPr>
            <a:stCxn id="290" idx="3"/>
          </p:cNvCxnSpPr>
          <p:nvPr/>
        </p:nvCxnSpPr>
        <p:spPr>
          <a:xfrm>
            <a:off x="4181375" y="3626300"/>
            <a:ext cx="6955800" cy="8415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13</a:t>
            </a:fld>
            <a:endParaRPr/>
          </a:p>
        </p:txBody>
      </p:sp>
      <p:pic>
        <p:nvPicPr>
          <p:cNvPr id="298" name="Google Shape;298;p30">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063125" y="768200"/>
            <a:ext cx="5736561" cy="5736561"/>
          </a:xfrm>
          <a:prstGeom prst="rect">
            <a:avLst/>
          </a:prstGeom>
          <a:noFill/>
          <a:ln>
            <a:noFill/>
          </a:ln>
          <a:effectLst>
            <a:outerShdw blurRad="57150" dist="66675" dir="6600000" algn="bl" rotWithShape="0">
              <a:srgbClr val="000000">
                <a:alpha val="50000"/>
              </a:srgbClr>
            </a:outerShdw>
          </a:effectLst>
        </p:spPr>
      </p:pic>
      <p:pic>
        <p:nvPicPr>
          <p:cNvPr id="299" name="Google Shape;299;p30">
            <a:hlinkClick r:id="rId5"/>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5975" y="768188"/>
            <a:ext cx="4581651" cy="5321626"/>
          </a:xfrm>
          <a:prstGeom prst="rect">
            <a:avLst/>
          </a:prstGeom>
          <a:noFill/>
          <a:ln>
            <a:noFill/>
          </a:ln>
        </p:spPr>
      </p:pic>
      <p:pic>
        <p:nvPicPr>
          <p:cNvPr id="300" name="Google Shape;300;p30">
            <a:hlinkClick r:id="rId7"/>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23865" y="768194"/>
            <a:ext cx="5498400" cy="5498400"/>
          </a:xfrm>
          <a:prstGeom prst="rect">
            <a:avLst/>
          </a:prstGeom>
          <a:noFill/>
          <a:ln>
            <a:noFill/>
          </a:ln>
          <a:effectLst>
            <a:outerShdw blurRad="57150" dist="66675" dir="7260000" algn="bl" rotWithShape="0">
              <a:srgbClr val="000000">
                <a:alpha val="50000"/>
              </a:srgbClr>
            </a:outerShdw>
          </a:effectLst>
        </p:spPr>
      </p:pic>
      <p:sp>
        <p:nvSpPr>
          <p:cNvPr id="301" name="Google Shape;301;p30"/>
          <p:cNvSpPr txBox="1"/>
          <p:nvPr/>
        </p:nvSpPr>
        <p:spPr>
          <a:xfrm>
            <a:off x="437350" y="385675"/>
            <a:ext cx="4673100" cy="9489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Chipset make a difference</a:t>
            </a:r>
            <a:endParaRPr sz="1200">
              <a:solidFill>
                <a:srgbClr val="3F3F3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14</a:t>
            </a:fld>
            <a:endParaRPr/>
          </a:p>
        </p:txBody>
      </p:sp>
      <p:pic>
        <p:nvPicPr>
          <p:cNvPr id="308" name="Google Shape;308;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47950" y="433953"/>
            <a:ext cx="4656967" cy="4431097"/>
          </a:xfrm>
          <a:prstGeom prst="rect">
            <a:avLst/>
          </a:prstGeom>
          <a:noFill/>
          <a:ln>
            <a:noFill/>
          </a:ln>
        </p:spPr>
      </p:pic>
      <p:pic>
        <p:nvPicPr>
          <p:cNvPr id="309" name="Google Shape;309;p31"/>
          <p:cNvPicPr preferRelativeResize="0"/>
          <p:nvPr/>
        </p:nvPicPr>
        <p:blipFill>
          <a:blip r:embed="rId4">
            <a:alphaModFix/>
          </a:blip>
          <a:stretch>
            <a:fillRect/>
          </a:stretch>
        </p:blipFill>
        <p:spPr>
          <a:xfrm>
            <a:off x="4868104" y="307350"/>
            <a:ext cx="4326946" cy="4557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15</a:t>
            </a:fld>
            <a:endParaRPr/>
          </a:p>
        </p:txBody>
      </p:sp>
      <p:pic>
        <p:nvPicPr>
          <p:cNvPr id="316" name="Google Shape;316;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88125" y="702550"/>
            <a:ext cx="8071899" cy="4648075"/>
          </a:xfrm>
          <a:prstGeom prst="rect">
            <a:avLst/>
          </a:prstGeom>
          <a:noFill/>
          <a:ln>
            <a:noFill/>
          </a:ln>
        </p:spPr>
      </p:pic>
      <p:pic>
        <p:nvPicPr>
          <p:cNvPr id="317" name="Google Shape;317;p32">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076200" y="1136625"/>
            <a:ext cx="4314275" cy="3710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16</a:t>
            </a:fld>
            <a:endParaRPr/>
          </a:p>
        </p:txBody>
      </p:sp>
      <p:pic>
        <p:nvPicPr>
          <p:cNvPr id="324" name="Google Shape;324;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92775" y="696625"/>
            <a:ext cx="7191876" cy="3990649"/>
          </a:xfrm>
          <a:prstGeom prst="rect">
            <a:avLst/>
          </a:prstGeom>
          <a:noFill/>
          <a:ln>
            <a:noFill/>
          </a:ln>
        </p:spPr>
      </p:pic>
      <p:pic>
        <p:nvPicPr>
          <p:cNvPr id="325" name="Google Shape;325;p33">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860725" y="696625"/>
            <a:ext cx="4202550" cy="420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17</a:t>
            </a:fld>
            <a:endParaRPr/>
          </a:p>
        </p:txBody>
      </p:sp>
      <p:pic>
        <p:nvPicPr>
          <p:cNvPr id="332" name="Google Shape;332;p34"/>
          <p:cNvPicPr preferRelativeResize="0"/>
          <p:nvPr/>
        </p:nvPicPr>
        <p:blipFill>
          <a:blip r:embed="rId3">
            <a:alphaModFix/>
          </a:blip>
          <a:stretch>
            <a:fillRect/>
          </a:stretch>
        </p:blipFill>
        <p:spPr>
          <a:xfrm>
            <a:off x="258950" y="-179450"/>
            <a:ext cx="11381500" cy="639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18</a:t>
            </a:fld>
            <a:endParaRPr/>
          </a:p>
        </p:txBody>
      </p:sp>
      <p:sp>
        <p:nvSpPr>
          <p:cNvPr id="339" name="Google Shape;339;p35"/>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Intel</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b="1">
                <a:solidFill>
                  <a:srgbClr val="3F3F3F"/>
                </a:solidFill>
              </a:rPr>
              <a:t>LGA 1151 socket H4</a:t>
            </a:r>
            <a:r>
              <a:rPr lang="ca-ES" sz="1800">
                <a:solidFill>
                  <a:srgbClr val="3F3F3F"/>
                </a:solidFill>
              </a:rPr>
              <a:t>/</a:t>
            </a:r>
            <a:r>
              <a:rPr lang="ca-ES" sz="1800" b="1">
                <a:solidFill>
                  <a:srgbClr val="3F3F3F"/>
                </a:solidFill>
              </a:rPr>
              <a:t> LGA 1200</a:t>
            </a:r>
            <a:r>
              <a:rPr lang="ca-ES" sz="1800">
                <a:solidFill>
                  <a:srgbClr val="3F3F3F"/>
                </a:solidFill>
              </a:rPr>
              <a:t> /LGA </a:t>
            </a:r>
            <a:r>
              <a:rPr lang="ca-ES" sz="1800" u="sng">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1700</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1366 (socket B) / LGA 2011 (socket R)   /LGA 2066</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3647</a:t>
            </a:r>
            <a:endParaRPr sz="1800">
              <a:solidFill>
                <a:srgbClr val="3F3F3F"/>
              </a:solidFill>
            </a:endParaRPr>
          </a:p>
        </p:txBody>
      </p:sp>
      <p:sp>
        <p:nvSpPr>
          <p:cNvPr id="340" name="Google Shape;340;p35"/>
          <p:cNvSpPr txBox="1"/>
          <p:nvPr/>
        </p:nvSpPr>
        <p:spPr>
          <a:xfrm>
            <a:off x="1196025" y="1778500"/>
            <a:ext cx="3886500" cy="15699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a:t>
            </a:r>
            <a:r>
              <a:rPr lang="ca-ES" sz="1800" u="sng">
                <a:solidFill>
                  <a:schemeClr val="hlink"/>
                </a:solidFill>
                <a:hlinkClick r:id="rId4"/>
              </a:rPr>
              <a:t>1151</a:t>
            </a:r>
            <a:r>
              <a:rPr lang="ca-ES" sz="1800">
                <a:solidFill>
                  <a:srgbClr val="3F3F3F"/>
                </a:solidFill>
              </a:rPr>
              <a:t> </a:t>
            </a:r>
            <a:r>
              <a:rPr lang="ca-ES">
                <a:solidFill>
                  <a:srgbClr val="3F3F3F"/>
                </a:solidFill>
              </a:rPr>
              <a:t>V1 </a:t>
            </a:r>
            <a:r>
              <a:rPr lang="ca-ES" sz="1800">
                <a:solidFill>
                  <a:srgbClr val="3F3F3F"/>
                </a:solidFill>
              </a:rPr>
              <a:t>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6a </a:t>
            </a:r>
            <a:r>
              <a:rPr lang="ca-ES" sz="1800" u="sng">
                <a:solidFill>
                  <a:schemeClr val="hlink"/>
                </a:solidFill>
                <a:hlinkClick r:id="rId5"/>
              </a:rPr>
              <a:t>Skylake</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7a </a:t>
            </a:r>
            <a:r>
              <a:rPr lang="ca-ES" sz="1800" u="sng">
                <a:solidFill>
                  <a:schemeClr val="hlink"/>
                </a:solidFill>
                <a:hlinkClick r:id="rId6"/>
              </a:rPr>
              <a:t>Kaby Lake</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8a 9a </a:t>
            </a:r>
            <a:r>
              <a:rPr lang="ca-ES" sz="1800" u="sng">
                <a:solidFill>
                  <a:schemeClr val="hlink"/>
                </a:solidFill>
                <a:hlinkClick r:id="rId7"/>
              </a:rPr>
              <a:t>Coffee Lake  </a:t>
            </a:r>
            <a:r>
              <a:rPr lang="ca-ES" sz="1000">
                <a:solidFill>
                  <a:srgbClr val="3F3F3F"/>
                </a:solidFill>
              </a:rPr>
              <a:t>(LGA 1151 </a:t>
            </a:r>
            <a:r>
              <a:rPr lang="ca-ES" sz="1000" u="sng">
                <a:solidFill>
                  <a:schemeClr val="hlink"/>
                </a:solidFill>
                <a:hlinkClick r:id="rId8"/>
              </a:rPr>
              <a:t>V2</a:t>
            </a:r>
            <a:r>
              <a:rPr lang="ca-ES" sz="1000">
                <a:solidFill>
                  <a:srgbClr val="3F3F3F"/>
                </a:solidFill>
              </a:rPr>
              <a:t>)</a:t>
            </a:r>
            <a:endParaRPr sz="1000">
              <a:solidFill>
                <a:srgbClr val="3F3F3F"/>
              </a:solidFill>
            </a:endParaRPr>
          </a:p>
        </p:txBody>
      </p:sp>
      <p:pic>
        <p:nvPicPr>
          <p:cNvPr id="341" name="Google Shape;341;p35"/>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7569700" y="198250"/>
            <a:ext cx="4059413" cy="3204800"/>
          </a:xfrm>
          <a:prstGeom prst="rect">
            <a:avLst/>
          </a:prstGeom>
          <a:noFill/>
          <a:ln>
            <a:noFill/>
          </a:ln>
        </p:spPr>
      </p:pic>
      <p:sp>
        <p:nvSpPr>
          <p:cNvPr id="342" name="Google Shape;342;p35"/>
          <p:cNvSpPr txBox="1"/>
          <p:nvPr/>
        </p:nvSpPr>
        <p:spPr>
          <a:xfrm>
            <a:off x="4344450" y="1833150"/>
            <a:ext cx="3000000" cy="12930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a:t>
            </a:r>
            <a:r>
              <a:rPr lang="ca-ES" sz="1800" u="sng">
                <a:solidFill>
                  <a:schemeClr val="hlink"/>
                </a:solidFill>
                <a:hlinkClick r:id="rId10"/>
              </a:rPr>
              <a:t>1200</a:t>
            </a:r>
            <a:r>
              <a:rPr lang="ca-ES" sz="1800">
                <a:solidFill>
                  <a:srgbClr val="3F3F3F"/>
                </a:solidFill>
              </a:rPr>
              <a:t>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10a </a:t>
            </a:r>
            <a:r>
              <a:rPr lang="ca-ES" sz="1800" u="sng">
                <a:solidFill>
                  <a:schemeClr val="hlink"/>
                </a:solidFill>
                <a:hlinkClick r:id="rId11"/>
              </a:rPr>
              <a:t>Comet Lake</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11a </a:t>
            </a:r>
            <a:r>
              <a:rPr lang="ca-ES" sz="1800" u="sng">
                <a:solidFill>
                  <a:schemeClr val="hlink"/>
                </a:solidFill>
                <a:hlinkClick r:id="rId12"/>
              </a:rPr>
              <a:t>Rocket Lake</a:t>
            </a:r>
            <a:endParaRPr sz="1800">
              <a:solidFill>
                <a:srgbClr val="3F3F3F"/>
              </a:solidFill>
            </a:endParaRPr>
          </a:p>
        </p:txBody>
      </p:sp>
      <p:pic>
        <p:nvPicPr>
          <p:cNvPr id="343" name="Google Shape;343;p3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734588" y="3687498"/>
            <a:ext cx="3461440" cy="2298613"/>
          </a:xfrm>
          <a:prstGeom prst="rect">
            <a:avLst/>
          </a:prstGeom>
          <a:noFill/>
          <a:ln>
            <a:noFill/>
          </a:ln>
        </p:spPr>
      </p:pic>
      <p:pic>
        <p:nvPicPr>
          <p:cNvPr id="344" name="Google Shape;344;p35"/>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4230948" y="3672210"/>
            <a:ext cx="4841626" cy="2260625"/>
          </a:xfrm>
          <a:prstGeom prst="rect">
            <a:avLst/>
          </a:prstGeom>
          <a:noFill/>
          <a:ln>
            <a:noFill/>
          </a:ln>
        </p:spPr>
      </p:pic>
      <p:sp>
        <p:nvSpPr>
          <p:cNvPr id="345" name="Google Shape;345;p35"/>
          <p:cNvSpPr/>
          <p:nvPr/>
        </p:nvSpPr>
        <p:spPr>
          <a:xfrm>
            <a:off x="1660375" y="45656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797475" y="42443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5450050" y="49205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7248400" y="51148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rot="334863">
            <a:off x="5782815" y="5552703"/>
            <a:ext cx="1412797" cy="255616"/>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19</a:t>
            </a:fld>
            <a:endParaRPr/>
          </a:p>
        </p:txBody>
      </p:sp>
      <p:sp>
        <p:nvSpPr>
          <p:cNvPr id="356" name="Google Shape;356;p36"/>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Intel</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1151 socket H4/ LGA 1200 /LGA </a:t>
            </a:r>
            <a:r>
              <a:rPr lang="ca-ES" sz="1800" u="sng">
                <a:solidFill>
                  <a:schemeClr val="dk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1700</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b="1">
                <a:solidFill>
                  <a:srgbClr val="3F3F3F"/>
                </a:solidFill>
              </a:rPr>
              <a:t>LGA 1366 (socket B) / LGA 2011 (socket R)   /LGA 2066</a:t>
            </a:r>
            <a:endParaRPr sz="1800" b="1">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a:t>
            </a:r>
            <a:r>
              <a:rPr lang="ca-ES" sz="1800" u="sng">
                <a:solidFill>
                  <a:schemeClr val="hlink"/>
                </a:solidFill>
                <a:hlinkClick r:id="rId4"/>
              </a:rPr>
              <a:t>3647</a:t>
            </a:r>
            <a:endParaRPr sz="1800">
              <a:solidFill>
                <a:srgbClr val="3F3F3F"/>
              </a:solidFill>
            </a:endParaRPr>
          </a:p>
        </p:txBody>
      </p:sp>
      <p:sp>
        <p:nvSpPr>
          <p:cNvPr id="357" name="Google Shape;357;p36"/>
          <p:cNvSpPr txBox="1"/>
          <p:nvPr/>
        </p:nvSpPr>
        <p:spPr>
          <a:xfrm>
            <a:off x="129225" y="1778500"/>
            <a:ext cx="3795600" cy="15699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a:t>
            </a:r>
            <a:r>
              <a:rPr lang="ca-ES" sz="1800" u="sng">
                <a:solidFill>
                  <a:schemeClr val="hlink"/>
                </a:solidFill>
                <a:hlinkClick r:id="rId5"/>
              </a:rPr>
              <a:t>1366</a:t>
            </a:r>
            <a:r>
              <a:rPr lang="ca-ES" sz="1800">
                <a:solidFill>
                  <a:srgbClr val="3F3F3F"/>
                </a:solidFill>
              </a:rPr>
              <a:t>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Intel Core i7 (9xx series)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Intel Xeon (35xx, 36xx,</a:t>
            </a:r>
            <a:endParaRPr sz="1800">
              <a:solidFill>
                <a:srgbClr val="3F3F3F"/>
              </a:solidFill>
            </a:endParaRPr>
          </a:p>
          <a:p>
            <a:pPr marL="742950" lvl="0" indent="0" algn="l" rtl="0">
              <a:spcBef>
                <a:spcPts val="0"/>
              </a:spcBef>
              <a:spcAft>
                <a:spcPts val="0"/>
              </a:spcAft>
              <a:buNone/>
            </a:pPr>
            <a:r>
              <a:rPr lang="ca-ES" sz="1800">
                <a:solidFill>
                  <a:srgbClr val="3F3F3F"/>
                </a:solidFill>
              </a:rPr>
              <a:t>55xx, 56xx series)</a:t>
            </a:r>
            <a:endParaRPr sz="1800">
              <a:solidFill>
                <a:srgbClr val="3F3F3F"/>
              </a:solidFill>
            </a:endParaRPr>
          </a:p>
        </p:txBody>
      </p:sp>
      <p:sp>
        <p:nvSpPr>
          <p:cNvPr id="358" name="Google Shape;358;p36"/>
          <p:cNvSpPr txBox="1"/>
          <p:nvPr/>
        </p:nvSpPr>
        <p:spPr>
          <a:xfrm>
            <a:off x="3811050" y="1708675"/>
            <a:ext cx="5651700" cy="18471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a:t>
            </a:r>
            <a:r>
              <a:rPr lang="ca-ES" sz="1800" u="sng">
                <a:solidFill>
                  <a:schemeClr val="hlink"/>
                </a:solidFill>
                <a:hlinkClick r:id="rId6"/>
              </a:rPr>
              <a:t>2011</a:t>
            </a:r>
            <a:r>
              <a:rPr lang="ca-ES" sz="1800">
                <a:solidFill>
                  <a:srgbClr val="3F3F3F"/>
                </a:solidFill>
              </a:rPr>
              <a:t>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Sandy Bridge Core i7 </a:t>
            </a:r>
            <a:r>
              <a:rPr lang="ca-ES" sz="1800" u="sng">
                <a:solidFill>
                  <a:schemeClr val="hlink"/>
                </a:solidFill>
                <a:hlinkClick r:id="rId7"/>
              </a:rPr>
              <a:t>(3xxx series)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Intel Xeon </a:t>
            </a:r>
            <a:r>
              <a:rPr lang="ca-ES" sz="1800" u="sng">
                <a:solidFill>
                  <a:schemeClr val="hlink"/>
                </a:solidFill>
                <a:hlinkClick r:id="rId8"/>
              </a:rPr>
              <a:t>(E5 series)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Ivy Bridge Core i7 </a:t>
            </a:r>
            <a:r>
              <a:rPr lang="ca-ES" sz="1800" u="sng">
                <a:solidFill>
                  <a:schemeClr val="hlink"/>
                </a:solidFill>
                <a:hlinkClick r:id="rId9"/>
              </a:rPr>
              <a:t>(4xxx series)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Haswell Core i7 </a:t>
            </a:r>
            <a:r>
              <a:rPr lang="ca-ES" sz="1800" u="sng">
                <a:solidFill>
                  <a:schemeClr val="hlink"/>
                </a:solidFill>
                <a:hlinkClick r:id="rId10"/>
              </a:rPr>
              <a:t>(5xxx series)</a:t>
            </a:r>
            <a:endParaRPr sz="1800">
              <a:solidFill>
                <a:srgbClr val="3F3F3F"/>
              </a:solidFill>
            </a:endParaRPr>
          </a:p>
        </p:txBody>
      </p:sp>
      <p:pic>
        <p:nvPicPr>
          <p:cNvPr id="359" name="Google Shape;359;p36"/>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517250" y="3443325"/>
            <a:ext cx="3168382" cy="3204800"/>
          </a:xfrm>
          <a:prstGeom prst="rect">
            <a:avLst/>
          </a:prstGeom>
          <a:noFill/>
          <a:ln>
            <a:noFill/>
          </a:ln>
        </p:spPr>
      </p:pic>
      <p:pic>
        <p:nvPicPr>
          <p:cNvPr id="360" name="Google Shape;360;p36"/>
          <p:cNvPicPr preferRelativeResize="0"/>
          <p:nvPr/>
        </p:nvPicPr>
        <p:blipFill>
          <a:blip r:embed="rId12">
            <a:alphaModFix/>
          </a:blip>
          <a:stretch>
            <a:fillRect/>
          </a:stretch>
        </p:blipFill>
        <p:spPr>
          <a:xfrm>
            <a:off x="4041432" y="3555775"/>
            <a:ext cx="4066686" cy="2698800"/>
          </a:xfrm>
          <a:prstGeom prst="rect">
            <a:avLst/>
          </a:prstGeom>
          <a:noFill/>
          <a:ln>
            <a:noFill/>
          </a:ln>
        </p:spPr>
      </p:pic>
      <p:pic>
        <p:nvPicPr>
          <p:cNvPr id="361" name="Google Shape;361;p36"/>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rot="5400000">
            <a:off x="8255649" y="3495314"/>
            <a:ext cx="3725676" cy="2819725"/>
          </a:xfrm>
          <a:prstGeom prst="rect">
            <a:avLst/>
          </a:prstGeom>
          <a:noFill/>
          <a:ln>
            <a:noFill/>
          </a:ln>
        </p:spPr>
      </p:pic>
      <p:sp>
        <p:nvSpPr>
          <p:cNvPr id="362" name="Google Shape;362;p36"/>
          <p:cNvSpPr txBox="1"/>
          <p:nvPr/>
        </p:nvSpPr>
        <p:spPr>
          <a:xfrm>
            <a:off x="8146700" y="541175"/>
            <a:ext cx="5651700" cy="21240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a:t>
            </a:r>
            <a:r>
              <a:rPr lang="ca-ES" sz="1800" u="sng">
                <a:solidFill>
                  <a:schemeClr val="hlink"/>
                </a:solidFill>
                <a:hlinkClick r:id="rId14"/>
              </a:rPr>
              <a:t>2066</a:t>
            </a:r>
            <a:r>
              <a:rPr lang="ca-ES" sz="1800">
                <a:solidFill>
                  <a:srgbClr val="3F3F3F"/>
                </a:solidFill>
              </a:rPr>
              <a:t>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Kaby Lake-</a:t>
            </a:r>
            <a:r>
              <a:rPr lang="ca-ES" sz="1800" u="sng">
                <a:solidFill>
                  <a:schemeClr val="hlink"/>
                </a:solidFill>
                <a:hlinkClick r:id="rId15"/>
              </a:rPr>
              <a:t>X</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Skylake-</a:t>
            </a:r>
            <a:r>
              <a:rPr lang="ca-ES" sz="1800" u="sng">
                <a:solidFill>
                  <a:schemeClr val="hlink"/>
                </a:solidFill>
                <a:hlinkClick r:id="rId16"/>
              </a:rPr>
              <a:t>X</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Skylake-</a:t>
            </a:r>
            <a:r>
              <a:rPr lang="ca-ES" sz="1800" u="sng">
                <a:solidFill>
                  <a:schemeClr val="hlink"/>
                </a:solidFill>
                <a:hlinkClick r:id="rId17"/>
              </a:rPr>
              <a:t>W</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Cascade Lake-</a:t>
            </a:r>
            <a:r>
              <a:rPr lang="ca-ES" sz="1800" u="sng">
                <a:solidFill>
                  <a:schemeClr val="hlink"/>
                </a:solidFill>
                <a:hlinkClick r:id="rId18"/>
              </a:rPr>
              <a:t>X</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Cascade Lake-</a:t>
            </a:r>
            <a:r>
              <a:rPr lang="ca-ES" sz="1800" u="sng">
                <a:solidFill>
                  <a:schemeClr val="hlink"/>
                </a:solidFill>
                <a:hlinkClick r:id="rId19"/>
              </a:rPr>
              <a:t>W</a:t>
            </a:r>
            <a:endParaRPr sz="1800">
              <a:solidFill>
                <a:srgbClr val="3F3F3F"/>
              </a:solidFill>
            </a:endParaRPr>
          </a:p>
        </p:txBody>
      </p:sp>
      <p:sp>
        <p:nvSpPr>
          <p:cNvPr id="363" name="Google Shape;363;p36"/>
          <p:cNvSpPr/>
          <p:nvPr/>
        </p:nvSpPr>
        <p:spPr>
          <a:xfrm>
            <a:off x="633775" y="427927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244425" y="415232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5017050" y="434662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5798000" y="395797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159925" y="552807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7024650" y="503097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9607375" y="4346625"/>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10346425" y="43790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9607375" y="56488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10346425" y="5648800"/>
            <a:ext cx="321300" cy="321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rot="-2236">
            <a:off x="931556" y="6311579"/>
            <a:ext cx="2306400" cy="295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Arial"/>
              <a:buNone/>
            </a:pPr>
            <a:r>
              <a:rPr lang="ca-ES"/>
              <a:t>Index</a:t>
            </a:r>
            <a:endParaRPr/>
          </a:p>
        </p:txBody>
      </p:sp>
      <p:sp>
        <p:nvSpPr>
          <p:cNvPr id="156" name="Google Shape;156;p19"/>
          <p:cNvSpPr txBox="1">
            <a:spLocks noGrp="1"/>
          </p:cNvSpPr>
          <p:nvPr>
            <p:ph type="body" idx="1"/>
          </p:nvPr>
        </p:nvSpPr>
        <p:spPr>
          <a:xfrm>
            <a:off x="677325" y="1779600"/>
            <a:ext cx="3824700" cy="1526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ca-ES"/>
              <a:t>Motherboard</a:t>
            </a:r>
            <a:endParaRPr/>
          </a:p>
          <a:p>
            <a:pPr marL="742950" lvl="1" indent="-285750" algn="l" rtl="0">
              <a:spcBef>
                <a:spcPts val="0"/>
              </a:spcBef>
              <a:spcAft>
                <a:spcPts val="0"/>
              </a:spcAft>
              <a:buSzPts val="1440"/>
              <a:buChar char="►"/>
            </a:pPr>
            <a:r>
              <a:rPr lang="ca-ES"/>
              <a:t>Form factor</a:t>
            </a:r>
            <a:endParaRPr/>
          </a:p>
          <a:p>
            <a:pPr marL="742950" lvl="1" indent="-285750" algn="l" rtl="0">
              <a:spcBef>
                <a:spcPts val="0"/>
              </a:spcBef>
              <a:spcAft>
                <a:spcPts val="0"/>
              </a:spcAft>
              <a:buSzPts val="1440"/>
              <a:buChar char="►"/>
            </a:pPr>
            <a:r>
              <a:rPr lang="ca-ES"/>
              <a:t>Chipset</a:t>
            </a:r>
            <a:endParaRPr/>
          </a:p>
          <a:p>
            <a:pPr marL="742950" lvl="1" indent="-285750" algn="l" rtl="0">
              <a:spcBef>
                <a:spcPts val="0"/>
              </a:spcBef>
              <a:spcAft>
                <a:spcPts val="0"/>
              </a:spcAft>
              <a:buSzPts val="1440"/>
              <a:buChar char="►"/>
            </a:pPr>
            <a:r>
              <a:rPr lang="ca-ES"/>
              <a:t>Sockets</a:t>
            </a:r>
            <a:endParaRPr/>
          </a:p>
          <a:p>
            <a:pPr marL="342900" lvl="0" indent="-342900" algn="l" rtl="0">
              <a:spcBef>
                <a:spcPts val="0"/>
              </a:spcBef>
              <a:spcAft>
                <a:spcPts val="0"/>
              </a:spcAft>
              <a:buSzPts val="1440"/>
              <a:buChar char="►"/>
            </a:pPr>
            <a:r>
              <a:rPr lang="ca-ES"/>
              <a:t>Microprocessor</a:t>
            </a:r>
            <a:endParaRPr/>
          </a:p>
          <a:p>
            <a:pPr marL="742950" lvl="1" indent="-285750" algn="l" rtl="0">
              <a:spcBef>
                <a:spcPts val="0"/>
              </a:spcBef>
              <a:spcAft>
                <a:spcPts val="0"/>
              </a:spcAft>
              <a:buSzPts val="1440"/>
              <a:buChar char="►"/>
            </a:pPr>
            <a:r>
              <a:rPr lang="ca-ES"/>
              <a:t>External data bus</a:t>
            </a:r>
            <a:endParaRPr/>
          </a:p>
          <a:p>
            <a:pPr marL="742950" lvl="1" indent="-285750" algn="l" rtl="0">
              <a:spcBef>
                <a:spcPts val="0"/>
              </a:spcBef>
              <a:spcAft>
                <a:spcPts val="0"/>
              </a:spcAft>
              <a:buSzPts val="1440"/>
              <a:buChar char="►"/>
            </a:pPr>
            <a:r>
              <a:rPr lang="ca-ES"/>
              <a:t>Pipeline</a:t>
            </a:r>
            <a:endParaRPr/>
          </a:p>
          <a:p>
            <a:pPr marL="742950" lvl="1" indent="-285750" algn="l" rtl="0">
              <a:spcBef>
                <a:spcPts val="0"/>
              </a:spcBef>
              <a:spcAft>
                <a:spcPts val="0"/>
              </a:spcAft>
              <a:buSzPts val="1440"/>
              <a:buChar char="►"/>
            </a:pPr>
            <a:r>
              <a:rPr lang="ca-ES"/>
              <a:t>Cache</a:t>
            </a:r>
            <a:endParaRPr/>
          </a:p>
          <a:p>
            <a:pPr marL="742950" lvl="1" indent="-285750" algn="l" rtl="0">
              <a:spcBef>
                <a:spcPts val="0"/>
              </a:spcBef>
              <a:spcAft>
                <a:spcPts val="0"/>
              </a:spcAft>
              <a:buSzPts val="1440"/>
              <a:buChar char="►"/>
            </a:pPr>
            <a:r>
              <a:rPr lang="ca-ES"/>
              <a:t>Names and numbering</a:t>
            </a:r>
            <a:endParaRPr/>
          </a:p>
          <a:p>
            <a:pPr marL="342900" lvl="0" indent="-342900" algn="l" rtl="0">
              <a:spcBef>
                <a:spcPts val="0"/>
              </a:spcBef>
              <a:spcAft>
                <a:spcPts val="0"/>
              </a:spcAft>
              <a:buSzPts val="1440"/>
              <a:buChar char="►"/>
            </a:pPr>
            <a:r>
              <a:rPr lang="ca-ES"/>
              <a:t>Memory</a:t>
            </a:r>
            <a:endParaRPr/>
          </a:p>
          <a:p>
            <a:pPr marL="742950" lvl="1" indent="-285750" algn="l" rtl="0">
              <a:spcBef>
                <a:spcPts val="0"/>
              </a:spcBef>
              <a:spcAft>
                <a:spcPts val="0"/>
              </a:spcAft>
              <a:buSzPts val="1440"/>
              <a:buChar char="►"/>
            </a:pPr>
            <a:r>
              <a:rPr lang="ca-ES"/>
              <a:t>Hierarchy</a:t>
            </a:r>
            <a:endParaRPr/>
          </a:p>
          <a:p>
            <a:pPr marL="742950" lvl="1" indent="-285750" algn="l" rtl="0">
              <a:spcBef>
                <a:spcPts val="0"/>
              </a:spcBef>
              <a:spcAft>
                <a:spcPts val="0"/>
              </a:spcAft>
              <a:buSzPts val="1440"/>
              <a:buChar char="►"/>
            </a:pPr>
            <a:r>
              <a:rPr lang="ca-ES"/>
              <a:t>Latence</a:t>
            </a:r>
            <a:endParaRPr/>
          </a:p>
          <a:p>
            <a:pPr marL="742950" lvl="1" indent="-285750" algn="l" rtl="0">
              <a:spcBef>
                <a:spcPts val="0"/>
              </a:spcBef>
              <a:spcAft>
                <a:spcPts val="0"/>
              </a:spcAft>
              <a:buSzPts val="1440"/>
              <a:buChar char="►"/>
            </a:pPr>
            <a:r>
              <a:rPr lang="ca-ES"/>
              <a:t>Recognition</a:t>
            </a:r>
            <a:endParaRPr/>
          </a:p>
          <a:p>
            <a:pPr marL="742950" lvl="1" indent="-285750" algn="l" rtl="0">
              <a:spcBef>
                <a:spcPts val="0"/>
              </a:spcBef>
              <a:spcAft>
                <a:spcPts val="0"/>
              </a:spcAft>
              <a:buSzPts val="1440"/>
              <a:buChar char="►"/>
            </a:pPr>
            <a:r>
              <a:rPr lang="ca-ES"/>
              <a:t>Dual channel</a:t>
            </a:r>
            <a:endParaRPr/>
          </a:p>
          <a:p>
            <a:pPr marL="742950" lvl="1" indent="-285750" algn="l" rtl="0">
              <a:spcBef>
                <a:spcPts val="0"/>
              </a:spcBef>
              <a:spcAft>
                <a:spcPts val="0"/>
              </a:spcAft>
              <a:buSzPts val="1440"/>
              <a:buChar char="►"/>
            </a:pPr>
            <a:r>
              <a:rPr lang="ca-ES"/>
              <a:t>XMP</a:t>
            </a:r>
            <a:endParaRPr/>
          </a:p>
          <a:p>
            <a:pPr marL="342900" lvl="0" indent="0" algn="l" rtl="0">
              <a:spcBef>
                <a:spcPts val="0"/>
              </a:spcBef>
              <a:spcAft>
                <a:spcPts val="0"/>
              </a:spcAft>
              <a:buNone/>
            </a:pPr>
            <a:endParaRPr/>
          </a:p>
        </p:txBody>
      </p:sp>
      <p:sp>
        <p:nvSpPr>
          <p:cNvPr id="157" name="Google Shape;157;p19"/>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a:t>
            </a:fld>
            <a:endParaRPr/>
          </a:p>
        </p:txBody>
      </p:sp>
      <p:sp>
        <p:nvSpPr>
          <p:cNvPr id="158" name="Google Shape;158;p19"/>
          <p:cNvSpPr/>
          <p:nvPr/>
        </p:nvSpPr>
        <p:spPr>
          <a:xfrm>
            <a:off x="677302" y="1317925"/>
            <a:ext cx="8712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solidFill>
                  <a:schemeClr val="dk1"/>
                </a:solidFill>
              </a:rPr>
              <a:t>Hardware</a:t>
            </a:r>
            <a:endParaRPr sz="2400" b="1">
              <a:solidFill>
                <a:schemeClr val="dk1"/>
              </a:solidFill>
            </a:endParaRPr>
          </a:p>
        </p:txBody>
      </p:sp>
      <p:sp>
        <p:nvSpPr>
          <p:cNvPr id="159" name="Google Shape;159;p19"/>
          <p:cNvSpPr txBox="1"/>
          <p:nvPr/>
        </p:nvSpPr>
        <p:spPr>
          <a:xfrm>
            <a:off x="4648200" y="1828800"/>
            <a:ext cx="3436800" cy="43713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GPU</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Throughput oriented</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CUDA</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SLI  and Crossfire </a:t>
            </a:r>
            <a:endParaRPr sz="1600">
              <a:solidFill>
                <a:srgbClr val="3F3F3F"/>
              </a:solidFill>
            </a:endParaRPr>
          </a:p>
          <a:p>
            <a:pPr marL="0" lvl="0" indent="0" algn="l" rtl="0">
              <a:spcBef>
                <a:spcPts val="0"/>
              </a:spcBef>
              <a:spcAft>
                <a:spcPts val="0"/>
              </a:spcAft>
              <a:buNone/>
            </a:pP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Audio</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Concept</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Tools and curves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Comercial Hardware</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Network </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Disk</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Thermal performance</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Heat transfers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Guideline in selected fan </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Power</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ARM case </a:t>
            </a:r>
            <a:endParaRPr sz="1600">
              <a:solidFill>
                <a:srgbClr val="3F3F3F"/>
              </a:solidFill>
            </a:endParaRPr>
          </a:p>
          <a:p>
            <a:pPr marL="342900" lvl="0" indent="0" algn="l" rtl="0">
              <a:spcBef>
                <a:spcPts val="0"/>
              </a:spcBef>
              <a:spcAft>
                <a:spcPts val="0"/>
              </a:spcAft>
              <a:buNone/>
            </a:pPr>
            <a:endParaRPr sz="1600">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20</a:t>
            </a:fld>
            <a:endParaRPr/>
          </a:p>
        </p:txBody>
      </p:sp>
      <p:pic>
        <p:nvPicPr>
          <p:cNvPr id="380" name="Google Shape;380;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2650" y="3483124"/>
            <a:ext cx="3523651" cy="3181700"/>
          </a:xfrm>
          <a:prstGeom prst="rect">
            <a:avLst/>
          </a:prstGeom>
          <a:noFill/>
          <a:ln>
            <a:noFill/>
          </a:ln>
        </p:spPr>
      </p:pic>
      <p:sp>
        <p:nvSpPr>
          <p:cNvPr id="381" name="Google Shape;381;p37"/>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AMD</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FS1b </a:t>
            </a:r>
            <a:r>
              <a:rPr lang="ca-ES" sz="1800" u="sng">
                <a:solidFill>
                  <a:schemeClr val="hlink"/>
                </a:solidFill>
                <a:hlinkClick r:id="rId4"/>
              </a:rPr>
              <a:t>AM1</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FM2+</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6"/>
              </a:rPr>
              <a:t>AM3+</a:t>
            </a:r>
            <a:r>
              <a:rPr lang="ca-ES" sz="1800">
                <a:solidFill>
                  <a:srgbClr val="3F3F3F"/>
                </a:solidFill>
              </a:rPr>
              <a:t>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6"/>
              </a:rPr>
              <a:t>AM4</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TR4  </a:t>
            </a:r>
            <a:endParaRPr sz="1800">
              <a:solidFill>
                <a:srgbClr val="3F3F3F"/>
              </a:solidFill>
            </a:endParaRPr>
          </a:p>
        </p:txBody>
      </p:sp>
      <p:sp>
        <p:nvSpPr>
          <p:cNvPr id="382" name="Google Shape;382;p37"/>
          <p:cNvSpPr txBox="1"/>
          <p:nvPr/>
        </p:nvSpPr>
        <p:spPr>
          <a:xfrm>
            <a:off x="324750" y="1843825"/>
            <a:ext cx="3795600" cy="12930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PGA AM1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Athlon 5350, 5150.</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Sempron 3859, 2650 </a:t>
            </a:r>
            <a:endParaRPr sz="1800">
              <a:solidFill>
                <a:srgbClr val="3F3F3F"/>
              </a:solidFill>
            </a:endParaRPr>
          </a:p>
        </p:txBody>
      </p:sp>
      <p:pic>
        <p:nvPicPr>
          <p:cNvPr id="383" name="Google Shape;383;p3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547700" y="3467075"/>
            <a:ext cx="3181700" cy="3181700"/>
          </a:xfrm>
          <a:prstGeom prst="rect">
            <a:avLst/>
          </a:prstGeom>
          <a:noFill/>
          <a:ln>
            <a:noFill/>
          </a:ln>
        </p:spPr>
      </p:pic>
      <p:sp>
        <p:nvSpPr>
          <p:cNvPr id="384" name="Google Shape;384;p37"/>
          <p:cNvSpPr txBox="1"/>
          <p:nvPr/>
        </p:nvSpPr>
        <p:spPr>
          <a:xfrm>
            <a:off x="4066825" y="1812450"/>
            <a:ext cx="3795600" cy="12930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PGA FM2+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Athlon </a:t>
            </a:r>
            <a:r>
              <a:rPr lang="ca-ES" sz="1800" u="sng">
                <a:solidFill>
                  <a:schemeClr val="hlink"/>
                </a:solidFill>
                <a:hlinkClick r:id="rId8"/>
              </a:rPr>
              <a:t>X2</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Athlon </a:t>
            </a:r>
            <a:r>
              <a:rPr lang="ca-ES" sz="1800" u="sng">
                <a:solidFill>
                  <a:schemeClr val="hlink"/>
                </a:solidFill>
                <a:hlinkClick r:id="rId9"/>
              </a:rPr>
              <a:t>X4</a:t>
            </a:r>
            <a:endParaRPr sz="1800">
              <a:solidFill>
                <a:srgbClr val="3F3F3F"/>
              </a:solidFill>
            </a:endParaRPr>
          </a:p>
        </p:txBody>
      </p:sp>
      <p:pic>
        <p:nvPicPr>
          <p:cNvPr id="385" name="Google Shape;385;p3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8250788" y="3555363"/>
            <a:ext cx="2613137" cy="3093417"/>
          </a:xfrm>
          <a:prstGeom prst="rect">
            <a:avLst/>
          </a:prstGeom>
          <a:noFill/>
          <a:ln>
            <a:noFill/>
          </a:ln>
        </p:spPr>
      </p:pic>
      <p:sp>
        <p:nvSpPr>
          <p:cNvPr id="386" name="Google Shape;386;p37"/>
          <p:cNvSpPr txBox="1"/>
          <p:nvPr/>
        </p:nvSpPr>
        <p:spPr>
          <a:xfrm>
            <a:off x="8069225" y="1763575"/>
            <a:ext cx="3795600" cy="18471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PGA AM3+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Phenom </a:t>
            </a:r>
            <a:r>
              <a:rPr lang="ca-ES" sz="1800" u="sng">
                <a:solidFill>
                  <a:schemeClr val="hlink"/>
                </a:solidFill>
                <a:hlinkClick r:id="rId11"/>
              </a:rPr>
              <a:t>II</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Athlon </a:t>
            </a:r>
            <a:r>
              <a:rPr lang="ca-ES" sz="1800" u="sng">
                <a:solidFill>
                  <a:schemeClr val="hlink"/>
                </a:solidFill>
                <a:hlinkClick r:id="rId12"/>
              </a:rPr>
              <a:t>II</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u="sng">
                <a:solidFill>
                  <a:schemeClr val="hlink"/>
                </a:solidFill>
                <a:hlinkClick r:id="rId13"/>
              </a:rPr>
              <a:t>FX</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u="sng">
                <a:solidFill>
                  <a:schemeClr val="hlink"/>
                </a:solidFill>
                <a:hlinkClick r:id="rId14"/>
              </a:rPr>
              <a:t>Opteron</a:t>
            </a:r>
            <a:r>
              <a:rPr lang="ca-ES" sz="1800">
                <a:solidFill>
                  <a:srgbClr val="3F3F3F"/>
                </a:solidFill>
              </a:rPr>
              <a:t> Serie 3000</a:t>
            </a:r>
            <a:endParaRPr sz="1800">
              <a:solidFill>
                <a:srgbClr val="3F3F3F"/>
              </a:solidFill>
            </a:endParaRPr>
          </a:p>
        </p:txBody>
      </p:sp>
      <p:sp>
        <p:nvSpPr>
          <p:cNvPr id="387" name="Google Shape;387;p37"/>
          <p:cNvSpPr/>
          <p:nvPr/>
        </p:nvSpPr>
        <p:spPr>
          <a:xfrm>
            <a:off x="1520700" y="4897275"/>
            <a:ext cx="1047600" cy="541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5440825" y="4637650"/>
            <a:ext cx="1317600" cy="1017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8544450" y="4623050"/>
            <a:ext cx="1636200" cy="165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21</a:t>
            </a:fld>
            <a:endParaRPr/>
          </a:p>
        </p:txBody>
      </p:sp>
      <p:sp>
        <p:nvSpPr>
          <p:cNvPr id="396" name="Google Shape;396;p38"/>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AMD</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FS1b </a:t>
            </a:r>
            <a:r>
              <a:rPr lang="ca-ES" sz="1800" u="sng">
                <a:solidFill>
                  <a:schemeClr val="hlink"/>
                </a:solidFill>
                <a:hlinkClick r:id="rId3"/>
              </a:rPr>
              <a:t>AM1</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4"/>
              </a:rPr>
              <a:t>FM2+</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AM3+</a:t>
            </a:r>
            <a:r>
              <a:rPr lang="ca-ES" sz="1800">
                <a:solidFill>
                  <a:srgbClr val="3F3F3F"/>
                </a:solidFill>
              </a:rPr>
              <a:t>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b="1">
                <a:solidFill>
                  <a:srgbClr val="3F3F3F"/>
                </a:solidFill>
              </a:rPr>
              <a:t>PGA </a:t>
            </a:r>
            <a:r>
              <a:rPr lang="ca-ES" sz="1800" b="1" u="sng">
                <a:solidFill>
                  <a:schemeClr val="hlink"/>
                </a:solidFill>
                <a:hlinkClick r:id="rId5"/>
              </a:rPr>
              <a:t>AM4</a:t>
            </a:r>
            <a:endParaRPr sz="1800" b="1">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a:t>
            </a:r>
            <a:r>
              <a:rPr lang="ca-ES" sz="1800" u="sng">
                <a:solidFill>
                  <a:schemeClr val="hlink"/>
                </a:solidFill>
                <a:hlinkClick r:id="rId6"/>
              </a:rPr>
              <a:t>TR4</a:t>
            </a:r>
            <a:r>
              <a:rPr lang="ca-ES" sz="1800">
                <a:solidFill>
                  <a:srgbClr val="3F3F3F"/>
                </a:solidFill>
              </a:rPr>
              <a:t>  SP3r2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a:t>
            </a:r>
            <a:r>
              <a:rPr lang="ca-ES" sz="1800" u="sng">
                <a:solidFill>
                  <a:schemeClr val="hlink"/>
                </a:solidFill>
                <a:hlinkClick r:id="rId7"/>
              </a:rPr>
              <a:t>sTRX4</a:t>
            </a:r>
            <a:r>
              <a:rPr lang="ca-ES" sz="1800">
                <a:solidFill>
                  <a:srgbClr val="3F3F3F"/>
                </a:solidFill>
              </a:rPr>
              <a:t> SP3r3 </a:t>
            </a:r>
            <a:endParaRPr sz="1800">
              <a:solidFill>
                <a:srgbClr val="3F3F3F"/>
              </a:solidFill>
            </a:endParaRPr>
          </a:p>
        </p:txBody>
      </p:sp>
      <p:sp>
        <p:nvSpPr>
          <p:cNvPr id="397" name="Google Shape;397;p38"/>
          <p:cNvSpPr txBox="1"/>
          <p:nvPr/>
        </p:nvSpPr>
        <p:spPr>
          <a:xfrm>
            <a:off x="324750" y="2156225"/>
            <a:ext cx="3795600" cy="43407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PGA AM4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	</a:t>
            </a:r>
            <a:r>
              <a:rPr lang="ca-ES" sz="1800" u="sng">
                <a:solidFill>
                  <a:schemeClr val="hlink"/>
                </a:solidFill>
                <a:hlinkClick r:id="rId8"/>
              </a:rPr>
              <a:t>Ryzen</a:t>
            </a:r>
            <a:r>
              <a:rPr lang="ca-ES" sz="1800">
                <a:solidFill>
                  <a:srgbClr val="3F3F3F"/>
                </a:solidFill>
              </a:rPr>
              <a:t>:</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9"/>
              </a:rPr>
              <a:t>Summit</a:t>
            </a:r>
            <a:r>
              <a:rPr lang="ca-ES" sz="1800">
                <a:solidFill>
                  <a:srgbClr val="3F3F3F"/>
                </a:solidFill>
              </a:rPr>
              <a:t> Ridge</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0"/>
              </a:rPr>
              <a:t>Raven</a:t>
            </a:r>
            <a:r>
              <a:rPr lang="ca-ES" sz="1800">
                <a:solidFill>
                  <a:srgbClr val="3F3F3F"/>
                </a:solidFill>
              </a:rPr>
              <a:t> Ridge</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1"/>
              </a:rPr>
              <a:t>Pinnacle</a:t>
            </a:r>
            <a:r>
              <a:rPr lang="ca-ES" sz="1800">
                <a:solidFill>
                  <a:srgbClr val="3F3F3F"/>
                </a:solidFill>
              </a:rPr>
              <a:t> Ridge</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2"/>
              </a:rPr>
              <a:t>Picasso</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3"/>
              </a:rPr>
              <a:t>Matisse</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4"/>
              </a:rPr>
              <a:t>Renoir</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5"/>
              </a:rPr>
              <a:t>Vermeer</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Athlon:</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a:solidFill>
                  <a:srgbClr val="3F3F3F"/>
                </a:solidFill>
              </a:rPr>
              <a:t>Raven Ridge</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a:solidFill>
                  <a:srgbClr val="3F3F3F"/>
                </a:solidFill>
              </a:rPr>
              <a:t>Picasso</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a:solidFill>
                  <a:srgbClr val="3F3F3F"/>
                </a:solidFill>
              </a:rPr>
              <a:t>A-Series, </a:t>
            </a:r>
            <a:r>
              <a:rPr lang="ca-ES" sz="1800" u="sng">
                <a:solidFill>
                  <a:schemeClr val="hlink"/>
                </a:solidFill>
                <a:hlinkClick r:id="rId16"/>
              </a:rPr>
              <a:t>Athlon X4</a:t>
            </a:r>
            <a:r>
              <a:rPr lang="ca-ES" sz="1800">
                <a:solidFill>
                  <a:srgbClr val="3F3F3F"/>
                </a:solidFill>
              </a:rPr>
              <a:t>:</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7"/>
              </a:rPr>
              <a:t>Bristol</a:t>
            </a:r>
            <a:r>
              <a:rPr lang="ca-ES" sz="1800">
                <a:solidFill>
                  <a:srgbClr val="3F3F3F"/>
                </a:solidFill>
              </a:rPr>
              <a:t> Ridge</a:t>
            </a:r>
            <a:endParaRPr sz="1800">
              <a:solidFill>
                <a:srgbClr val="3F3F3F"/>
              </a:solidFill>
            </a:endParaRPr>
          </a:p>
        </p:txBody>
      </p:sp>
      <p:pic>
        <p:nvPicPr>
          <p:cNvPr id="398" name="Google Shape;398;p38"/>
          <p:cNvPicPr preferRelativeResize="0"/>
          <p:nvPr/>
        </p:nvPicPr>
        <p:blipFill>
          <a:blip r:embed="rId18" cstate="email">
            <a:alphaModFix/>
            <a:extLst>
              <a:ext uri="{28A0092B-C50C-407E-A947-70E740481C1C}">
                <a14:useLocalDpi xmlns:a14="http://schemas.microsoft.com/office/drawing/2010/main"/>
              </a:ext>
            </a:extLst>
          </a:blip>
          <a:stretch>
            <a:fillRect/>
          </a:stretch>
        </p:blipFill>
        <p:spPr>
          <a:xfrm>
            <a:off x="4049250" y="2290300"/>
            <a:ext cx="3074776" cy="3447752"/>
          </a:xfrm>
          <a:prstGeom prst="rect">
            <a:avLst/>
          </a:prstGeom>
          <a:noFill/>
          <a:ln>
            <a:noFill/>
          </a:ln>
        </p:spPr>
      </p:pic>
      <p:sp>
        <p:nvSpPr>
          <p:cNvPr id="399" name="Google Shape;399;p38"/>
          <p:cNvSpPr/>
          <p:nvPr/>
        </p:nvSpPr>
        <p:spPr>
          <a:xfrm>
            <a:off x="4616750" y="3597075"/>
            <a:ext cx="1694700" cy="1471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22</a:t>
            </a:fld>
            <a:endParaRPr/>
          </a:p>
        </p:txBody>
      </p:sp>
      <p:sp>
        <p:nvSpPr>
          <p:cNvPr id="406" name="Google Shape;406;p39"/>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AMD</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FS1b </a:t>
            </a:r>
            <a:r>
              <a:rPr lang="ca-ES" sz="1800" u="sng">
                <a:solidFill>
                  <a:schemeClr val="hlink"/>
                </a:solidFill>
                <a:hlinkClick r:id="rId3"/>
              </a:rPr>
              <a:t>AM1</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4"/>
              </a:rPr>
              <a:t>FM2+</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AM3+</a:t>
            </a:r>
            <a:r>
              <a:rPr lang="ca-ES" sz="1800">
                <a:solidFill>
                  <a:srgbClr val="3F3F3F"/>
                </a:solidFill>
              </a:rPr>
              <a:t>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AM4</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b="1">
                <a:solidFill>
                  <a:srgbClr val="3F3F3F"/>
                </a:solidFill>
              </a:rPr>
              <a:t>LGA </a:t>
            </a:r>
            <a:r>
              <a:rPr lang="ca-ES" sz="1800" b="1" u="sng">
                <a:solidFill>
                  <a:schemeClr val="hlink"/>
                </a:solidFill>
                <a:hlinkClick r:id="rId6"/>
              </a:rPr>
              <a:t>TR4</a:t>
            </a:r>
            <a:r>
              <a:rPr lang="ca-ES" sz="1800" b="1">
                <a:solidFill>
                  <a:srgbClr val="3F3F3F"/>
                </a:solidFill>
              </a:rPr>
              <a:t>  SP3r2</a:t>
            </a:r>
            <a:endParaRPr sz="1800" b="1">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a:t>
            </a:r>
            <a:r>
              <a:rPr lang="ca-ES" sz="1800" u="sng">
                <a:solidFill>
                  <a:schemeClr val="hlink"/>
                </a:solidFill>
                <a:hlinkClick r:id="rId7"/>
              </a:rPr>
              <a:t>sTRX4</a:t>
            </a:r>
            <a:r>
              <a:rPr lang="ca-ES" sz="1800">
                <a:solidFill>
                  <a:srgbClr val="3F3F3F"/>
                </a:solidFill>
              </a:rPr>
              <a:t> SP3r3</a:t>
            </a:r>
            <a:r>
              <a:rPr lang="ca-ES" sz="1800" b="1">
                <a:solidFill>
                  <a:srgbClr val="3F3F3F"/>
                </a:solidFill>
              </a:rPr>
              <a:t> </a:t>
            </a:r>
            <a:endParaRPr sz="1800" b="1">
              <a:solidFill>
                <a:srgbClr val="3F3F3F"/>
              </a:solidFill>
            </a:endParaRPr>
          </a:p>
        </p:txBody>
      </p:sp>
      <p:pic>
        <p:nvPicPr>
          <p:cNvPr id="407" name="Google Shape;407;p39"/>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818056" y="354403"/>
            <a:ext cx="7882425" cy="5235250"/>
          </a:xfrm>
          <a:prstGeom prst="rect">
            <a:avLst/>
          </a:prstGeom>
          <a:noFill/>
          <a:ln>
            <a:noFill/>
          </a:ln>
        </p:spPr>
      </p:pic>
      <p:sp>
        <p:nvSpPr>
          <p:cNvPr id="408" name="Google Shape;408;p39"/>
          <p:cNvSpPr txBox="1"/>
          <p:nvPr/>
        </p:nvSpPr>
        <p:spPr>
          <a:xfrm>
            <a:off x="477150" y="2322575"/>
            <a:ext cx="3795600" cy="18471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TR4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u="sng">
                <a:solidFill>
                  <a:schemeClr val="hlink"/>
                </a:solidFill>
                <a:hlinkClick r:id="rId9"/>
              </a:rPr>
              <a:t>Ryzen</a:t>
            </a:r>
            <a:r>
              <a:rPr lang="ca-ES" sz="1800">
                <a:solidFill>
                  <a:srgbClr val="3F3F3F"/>
                </a:solidFill>
              </a:rPr>
              <a:t> Threadripper:</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0"/>
              </a:rPr>
              <a:t>Whitehaven</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1"/>
              </a:rPr>
              <a:t>Colfax</a:t>
            </a:r>
            <a:endParaRPr sz="1800">
              <a:solidFill>
                <a:srgbClr val="3F3F3F"/>
              </a:solidFill>
            </a:endParaRPr>
          </a:p>
          <a:p>
            <a:pPr marL="0" lvl="0" indent="0" algn="l" rtl="0">
              <a:spcBef>
                <a:spcPts val="0"/>
              </a:spcBef>
              <a:spcAft>
                <a:spcPts val="0"/>
              </a:spcAft>
              <a:buNone/>
            </a:pPr>
            <a:endParaRPr sz="1800">
              <a:solidFill>
                <a:srgbClr val="3F3F3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23</a:t>
            </a:fld>
            <a:endParaRPr/>
          </a:p>
        </p:txBody>
      </p:sp>
      <p:sp>
        <p:nvSpPr>
          <p:cNvPr id="415" name="Google Shape;415;p40"/>
          <p:cNvSpPr txBox="1"/>
          <p:nvPr/>
        </p:nvSpPr>
        <p:spPr>
          <a:xfrm>
            <a:off x="211475" y="406650"/>
            <a:ext cx="9490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Sockets AMD</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FS1b </a:t>
            </a:r>
            <a:r>
              <a:rPr lang="ca-ES" sz="1800" u="sng">
                <a:solidFill>
                  <a:schemeClr val="hlink"/>
                </a:solidFill>
                <a:hlinkClick r:id="rId3"/>
              </a:rPr>
              <a:t>AM1</a:t>
            </a:r>
            <a:endParaRPr sz="1800">
              <a:solidFill>
                <a:schemeClr val="dk1"/>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4"/>
              </a:rPr>
              <a:t>FM2+</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AM3+</a:t>
            </a:r>
            <a:r>
              <a:rPr lang="ca-ES" sz="1800">
                <a:solidFill>
                  <a:srgbClr val="3F3F3F"/>
                </a:solidFill>
              </a:rPr>
              <a:t>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PGA </a:t>
            </a:r>
            <a:r>
              <a:rPr lang="ca-ES" sz="1800" u="sng">
                <a:solidFill>
                  <a:schemeClr val="hlink"/>
                </a:solidFill>
                <a:hlinkClick r:id="rId5"/>
              </a:rPr>
              <a:t>AM4</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LGA </a:t>
            </a:r>
            <a:r>
              <a:rPr lang="ca-ES" sz="1800" u="sng">
                <a:solidFill>
                  <a:schemeClr val="hlink"/>
                </a:solidFill>
                <a:hlinkClick r:id="rId6"/>
              </a:rPr>
              <a:t>TR4</a:t>
            </a:r>
            <a:r>
              <a:rPr lang="ca-ES" sz="1800">
                <a:solidFill>
                  <a:srgbClr val="3F3F3F"/>
                </a:solidFill>
              </a:rPr>
              <a:t>  SP3r2</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b="1">
                <a:solidFill>
                  <a:srgbClr val="3F3F3F"/>
                </a:solidFill>
              </a:rPr>
              <a:t>LGA </a:t>
            </a:r>
            <a:r>
              <a:rPr lang="ca-ES" sz="1800" b="1" u="sng">
                <a:solidFill>
                  <a:schemeClr val="hlink"/>
                </a:solidFill>
                <a:hlinkClick r:id="rId7"/>
              </a:rPr>
              <a:t>sTRX4</a:t>
            </a:r>
            <a:r>
              <a:rPr lang="ca-ES" sz="1800" b="1">
                <a:solidFill>
                  <a:srgbClr val="3F3F3F"/>
                </a:solidFill>
              </a:rPr>
              <a:t> SP3r3 </a:t>
            </a:r>
            <a:endParaRPr sz="1800" b="1">
              <a:solidFill>
                <a:srgbClr val="3F3F3F"/>
              </a:solidFill>
            </a:endParaRPr>
          </a:p>
        </p:txBody>
      </p:sp>
      <p:sp>
        <p:nvSpPr>
          <p:cNvPr id="416" name="Google Shape;416;p40"/>
          <p:cNvSpPr txBox="1"/>
          <p:nvPr/>
        </p:nvSpPr>
        <p:spPr>
          <a:xfrm>
            <a:off x="440075" y="3742550"/>
            <a:ext cx="3795600" cy="12930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sTRX4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u="sng">
                <a:solidFill>
                  <a:schemeClr val="hlink"/>
                </a:solidFill>
                <a:hlinkClick r:id="rId8"/>
              </a:rPr>
              <a:t>Ryzen</a:t>
            </a:r>
            <a:r>
              <a:rPr lang="ca-ES" sz="1800">
                <a:solidFill>
                  <a:srgbClr val="3F3F3F"/>
                </a:solidFill>
              </a:rPr>
              <a:t> Threadripper:</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9"/>
              </a:rPr>
              <a:t>Castle Peak</a:t>
            </a:r>
            <a:r>
              <a:rPr lang="ca-ES" sz="1800">
                <a:solidFill>
                  <a:srgbClr val="3F3F3F"/>
                </a:solidFill>
              </a:rPr>
              <a:t> </a:t>
            </a:r>
            <a:endParaRPr sz="1800">
              <a:solidFill>
                <a:srgbClr val="3F3F3F"/>
              </a:solidFill>
            </a:endParaRPr>
          </a:p>
        </p:txBody>
      </p:sp>
      <p:sp>
        <p:nvSpPr>
          <p:cNvPr id="417" name="Google Shape;417;p40"/>
          <p:cNvSpPr txBox="1"/>
          <p:nvPr/>
        </p:nvSpPr>
        <p:spPr>
          <a:xfrm>
            <a:off x="477150" y="2322575"/>
            <a:ext cx="3795600" cy="1847100"/>
          </a:xfrm>
          <a:prstGeom prst="rect">
            <a:avLst/>
          </a:prstGeom>
          <a:noFill/>
          <a:ln>
            <a:noFill/>
          </a:ln>
        </p:spPr>
        <p:txBody>
          <a:bodyPr spcFirstLastPara="1" wrap="square" lIns="91425" tIns="91425" rIns="91425" bIns="91425" anchor="t" anchorCtr="0">
            <a:spAutoFit/>
          </a:bodyPr>
          <a:lstStyle/>
          <a:p>
            <a:pPr marL="742950" lvl="0" indent="0" algn="l" rtl="0">
              <a:spcBef>
                <a:spcPts val="0"/>
              </a:spcBef>
              <a:spcAft>
                <a:spcPts val="0"/>
              </a:spcAft>
              <a:buNone/>
            </a:pPr>
            <a:endParaRPr sz="18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800">
                <a:solidFill>
                  <a:srgbClr val="3F3F3F"/>
                </a:solidFill>
              </a:rPr>
              <a:t>LGA TR4 Processors:</a:t>
            </a:r>
            <a:endParaRPr sz="18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800" u="sng">
                <a:solidFill>
                  <a:schemeClr val="hlink"/>
                </a:solidFill>
                <a:hlinkClick r:id="rId8"/>
              </a:rPr>
              <a:t>Ryzen</a:t>
            </a:r>
            <a:r>
              <a:rPr lang="ca-ES" sz="1800">
                <a:solidFill>
                  <a:srgbClr val="3F3F3F"/>
                </a:solidFill>
              </a:rPr>
              <a:t> Threadripper:</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0"/>
              </a:rPr>
              <a:t>Whitehaven</a:t>
            </a:r>
            <a:endParaRPr sz="1800">
              <a:solidFill>
                <a:srgbClr val="3F3F3F"/>
              </a:solidFill>
            </a:endParaRPr>
          </a:p>
          <a:p>
            <a:pPr marL="1143000" lvl="2" indent="-228600" algn="l" rtl="0">
              <a:spcBef>
                <a:spcPts val="0"/>
              </a:spcBef>
              <a:spcAft>
                <a:spcPts val="0"/>
              </a:spcAft>
              <a:buClr>
                <a:schemeClr val="accent1"/>
              </a:buClr>
              <a:buSzPts val="1440"/>
              <a:buFont typeface="Noto Sans Symbols"/>
              <a:buChar char="►"/>
            </a:pPr>
            <a:r>
              <a:rPr lang="ca-ES" sz="1800" u="sng">
                <a:solidFill>
                  <a:schemeClr val="hlink"/>
                </a:solidFill>
                <a:hlinkClick r:id="rId11"/>
              </a:rPr>
              <a:t>Colfax</a:t>
            </a:r>
            <a:endParaRPr sz="1800">
              <a:solidFill>
                <a:srgbClr val="3F3F3F"/>
              </a:solidFill>
            </a:endParaRPr>
          </a:p>
          <a:p>
            <a:pPr marL="0" lvl="0" indent="0" algn="l" rtl="0">
              <a:spcBef>
                <a:spcPts val="0"/>
              </a:spcBef>
              <a:spcAft>
                <a:spcPts val="0"/>
              </a:spcAft>
              <a:buNone/>
            </a:pPr>
            <a:endParaRPr sz="1800">
              <a:solidFill>
                <a:srgbClr val="3F3F3F"/>
              </a:solidFill>
            </a:endParaRPr>
          </a:p>
        </p:txBody>
      </p:sp>
      <p:pic>
        <p:nvPicPr>
          <p:cNvPr id="418" name="Google Shape;418;p40"/>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8590675" y="2273175"/>
            <a:ext cx="3447751" cy="3447751"/>
          </a:xfrm>
          <a:prstGeom prst="rect">
            <a:avLst/>
          </a:prstGeom>
          <a:noFill/>
          <a:ln>
            <a:noFill/>
          </a:ln>
        </p:spPr>
      </p:pic>
      <p:pic>
        <p:nvPicPr>
          <p:cNvPr id="419" name="Google Shape;419;p40"/>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3424250" y="3799100"/>
            <a:ext cx="5028800" cy="1704100"/>
          </a:xfrm>
          <a:prstGeom prst="rect">
            <a:avLst/>
          </a:prstGeom>
          <a:noFill/>
          <a:ln>
            <a:noFill/>
          </a:ln>
        </p:spPr>
      </p:pic>
      <p:pic>
        <p:nvPicPr>
          <p:cNvPr id="420" name="Google Shape;420;p40"/>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3431476" y="2153425"/>
            <a:ext cx="5014346" cy="1704100"/>
          </a:xfrm>
          <a:prstGeom prst="rect">
            <a:avLst/>
          </a:prstGeom>
          <a:noFill/>
          <a:ln>
            <a:noFill/>
          </a:ln>
        </p:spPr>
      </p:pic>
      <p:cxnSp>
        <p:nvCxnSpPr>
          <p:cNvPr id="421" name="Google Shape;421;p40"/>
          <p:cNvCxnSpPr/>
          <p:nvPr/>
        </p:nvCxnSpPr>
        <p:spPr>
          <a:xfrm flipH="1">
            <a:off x="6206875" y="1415950"/>
            <a:ext cx="1159200" cy="1361700"/>
          </a:xfrm>
          <a:prstGeom prst="straightConnector1">
            <a:avLst/>
          </a:prstGeom>
          <a:noFill/>
          <a:ln w="28575" cap="flat" cmpd="sng">
            <a:solidFill>
              <a:srgbClr val="FF0000"/>
            </a:solidFill>
            <a:prstDash val="solid"/>
            <a:round/>
            <a:headEnd type="none" w="med" len="med"/>
            <a:tailEnd type="triangle" w="med" len="med"/>
          </a:ln>
        </p:spPr>
      </p:cxnSp>
      <p:cxnSp>
        <p:nvCxnSpPr>
          <p:cNvPr id="422" name="Google Shape;422;p40"/>
          <p:cNvCxnSpPr>
            <a:stCxn id="423" idx="1"/>
          </p:cNvCxnSpPr>
          <p:nvPr/>
        </p:nvCxnSpPr>
        <p:spPr>
          <a:xfrm flipH="1">
            <a:off x="6982000" y="1409475"/>
            <a:ext cx="431700" cy="2786100"/>
          </a:xfrm>
          <a:prstGeom prst="straightConnector1">
            <a:avLst/>
          </a:prstGeom>
          <a:noFill/>
          <a:ln w="28575" cap="flat" cmpd="sng">
            <a:solidFill>
              <a:srgbClr val="FF0000"/>
            </a:solidFill>
            <a:prstDash val="solid"/>
            <a:round/>
            <a:headEnd type="none" w="med" len="med"/>
            <a:tailEnd type="triangle" w="med" len="med"/>
          </a:ln>
        </p:spPr>
      </p:cxnSp>
      <p:sp>
        <p:nvSpPr>
          <p:cNvPr id="423" name="Google Shape;423;p40"/>
          <p:cNvSpPr txBox="1"/>
          <p:nvPr/>
        </p:nvSpPr>
        <p:spPr>
          <a:xfrm>
            <a:off x="7413700" y="1101675"/>
            <a:ext cx="219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Same pinout but electrically incompatible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24</a:t>
            </a:fld>
            <a:endParaRPr/>
          </a:p>
        </p:txBody>
      </p:sp>
      <p:sp>
        <p:nvSpPr>
          <p:cNvPr id="430" name="Google Shape;430;p4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Microprocessor</a:t>
            </a:r>
            <a:endParaRPr/>
          </a:p>
        </p:txBody>
      </p:sp>
      <p:sp>
        <p:nvSpPr>
          <p:cNvPr id="431" name="Google Shape;431;p41"/>
          <p:cNvSpPr txBox="1"/>
          <p:nvPr/>
        </p:nvSpPr>
        <p:spPr>
          <a:xfrm>
            <a:off x="138275" y="1650750"/>
            <a:ext cx="5452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Imagine the </a:t>
            </a:r>
            <a:r>
              <a:rPr lang="ca-ES" sz="1800" u="sng">
                <a:solidFill>
                  <a:schemeClr val="hlink"/>
                </a:solidFill>
                <a:hlinkClick r:id="rId3"/>
              </a:rPr>
              <a:t>CPU</a:t>
            </a:r>
            <a:r>
              <a:rPr lang="ca-ES" sz="1800">
                <a:solidFill>
                  <a:srgbClr val="3F3F3F"/>
                </a:solidFill>
              </a:rPr>
              <a:t> as a man in a box.</a:t>
            </a:r>
            <a:endParaRPr sz="1800">
              <a:solidFill>
                <a:srgbClr val="3F3F3F"/>
              </a:solidFill>
            </a:endParaRPr>
          </a:p>
        </p:txBody>
      </p:sp>
      <p:pic>
        <p:nvPicPr>
          <p:cNvPr id="432" name="Google Shape;432;p41">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442375" y="1314125"/>
            <a:ext cx="5077287" cy="3806063"/>
          </a:xfrm>
          <a:prstGeom prst="rect">
            <a:avLst/>
          </a:prstGeom>
          <a:noFill/>
          <a:ln>
            <a:noFill/>
          </a:ln>
          <a:effectLst>
            <a:outerShdw blurRad="57150" dist="85725" dir="3360000" algn="bl" rotWithShape="0">
              <a:srgbClr val="000000">
                <a:alpha val="50000"/>
              </a:srgbClr>
            </a:outerShdw>
          </a:effectLst>
        </p:spPr>
      </p:pic>
      <p:pic>
        <p:nvPicPr>
          <p:cNvPr id="433" name="Google Shape;433;p41"/>
          <p:cNvPicPr preferRelativeResize="0"/>
          <p:nvPr/>
        </p:nvPicPr>
        <p:blipFill>
          <a:blip r:embed="rId6">
            <a:alphaModFix/>
          </a:blip>
          <a:stretch>
            <a:fillRect/>
          </a:stretch>
        </p:blipFill>
        <p:spPr>
          <a:xfrm>
            <a:off x="799025" y="2251788"/>
            <a:ext cx="4467225" cy="1876425"/>
          </a:xfrm>
          <a:prstGeom prst="rect">
            <a:avLst/>
          </a:prstGeom>
          <a:noFill/>
          <a:ln>
            <a:noFill/>
          </a:ln>
        </p:spPr>
      </p:pic>
      <p:pic>
        <p:nvPicPr>
          <p:cNvPr id="434" name="Google Shape;434;p4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01600" y="4449525"/>
            <a:ext cx="3772786" cy="220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25</a:t>
            </a:fld>
            <a:endParaRPr/>
          </a:p>
        </p:txBody>
      </p:sp>
      <p:pic>
        <p:nvPicPr>
          <p:cNvPr id="441" name="Google Shape;441;p42">
            <a:hlinkClick r:id="rId3"/>
          </p:cNvPr>
          <p:cNvPicPr preferRelativeResize="0"/>
          <p:nvPr/>
        </p:nvPicPr>
        <p:blipFill>
          <a:blip r:embed="rId4">
            <a:alphaModFix/>
          </a:blip>
          <a:stretch>
            <a:fillRect/>
          </a:stretch>
        </p:blipFill>
        <p:spPr>
          <a:xfrm>
            <a:off x="6897625" y="561725"/>
            <a:ext cx="3981450" cy="2419350"/>
          </a:xfrm>
          <a:prstGeom prst="rect">
            <a:avLst/>
          </a:prstGeom>
          <a:noFill/>
          <a:ln>
            <a:noFill/>
          </a:ln>
        </p:spPr>
      </p:pic>
      <p:sp>
        <p:nvSpPr>
          <p:cNvPr id="442" name="Google Shape;442;p42"/>
          <p:cNvSpPr txBox="1"/>
          <p:nvPr/>
        </p:nvSpPr>
        <p:spPr>
          <a:xfrm>
            <a:off x="342550" y="985850"/>
            <a:ext cx="6186600" cy="4340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endParaRPr sz="1800">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Imagine that we install a set of </a:t>
            </a:r>
            <a:r>
              <a:rPr lang="ca-ES" sz="1800" b="1">
                <a:solidFill>
                  <a:srgbClr val="3F3F3F"/>
                </a:solidFill>
              </a:rPr>
              <a:t>16 light bulbs,</a:t>
            </a:r>
            <a:r>
              <a:rPr lang="ca-ES" sz="1800">
                <a:solidFill>
                  <a:srgbClr val="3F3F3F"/>
                </a:solidFill>
              </a:rPr>
              <a:t> 8 inside his box and 8 outside his box.</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r>
              <a:rPr lang="ca-ES" sz="1800">
                <a:solidFill>
                  <a:srgbClr val="3F3F3F"/>
                </a:solidFill>
              </a:rPr>
              <a:t>Each of the </a:t>
            </a:r>
            <a:r>
              <a:rPr lang="ca-ES" sz="1800" b="1">
                <a:solidFill>
                  <a:srgbClr val="3F3F3F"/>
                </a:solidFill>
              </a:rPr>
              <a:t>8 light bulbs inside</a:t>
            </a:r>
            <a:r>
              <a:rPr lang="ca-ES" sz="1800">
                <a:solidFill>
                  <a:srgbClr val="3F3F3F"/>
                </a:solidFill>
              </a:rPr>
              <a:t> the box connects to one of the </a:t>
            </a:r>
            <a:r>
              <a:rPr lang="ca-ES" sz="1800" b="1">
                <a:solidFill>
                  <a:srgbClr val="3F3F3F"/>
                </a:solidFill>
              </a:rPr>
              <a:t>8 bulbs outside</a:t>
            </a:r>
            <a:r>
              <a:rPr lang="ca-ES" sz="1800">
                <a:solidFill>
                  <a:srgbClr val="3F3F3F"/>
                </a:solidFill>
              </a:rPr>
              <a:t> the box to form a pair. </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r>
              <a:rPr lang="ca-ES" sz="1800">
                <a:solidFill>
                  <a:srgbClr val="3F3F3F"/>
                </a:solidFill>
              </a:rPr>
              <a:t>Each pair of light bulbs is always either </a:t>
            </a:r>
            <a:r>
              <a:rPr lang="ca-ES" sz="1800" b="1">
                <a:solidFill>
                  <a:srgbClr val="3F3F3F"/>
                </a:solidFill>
              </a:rPr>
              <a:t>on(1)</a:t>
            </a:r>
            <a:r>
              <a:rPr lang="ca-ES" sz="1800">
                <a:solidFill>
                  <a:srgbClr val="3F3F3F"/>
                </a:solidFill>
              </a:rPr>
              <a:t> or </a:t>
            </a:r>
            <a:r>
              <a:rPr lang="ca-ES" sz="1800" b="1">
                <a:solidFill>
                  <a:srgbClr val="3F3F3F"/>
                </a:solidFill>
              </a:rPr>
              <a:t>off(0)</a:t>
            </a:r>
            <a:r>
              <a:rPr lang="ca-ES" sz="1800">
                <a:solidFill>
                  <a:srgbClr val="3F3F3F"/>
                </a:solidFill>
              </a:rPr>
              <a:t>. You can control the 8 pairs of bulbs by using a </a:t>
            </a:r>
            <a:r>
              <a:rPr lang="ca-ES" sz="1800" b="1">
                <a:solidFill>
                  <a:srgbClr val="3F3F3F"/>
                </a:solidFill>
              </a:rPr>
              <a:t>set of 8 switches</a:t>
            </a:r>
            <a:r>
              <a:rPr lang="ca-ES" sz="1800">
                <a:solidFill>
                  <a:srgbClr val="3F3F3F"/>
                </a:solidFill>
              </a:rPr>
              <a:t> outside the box, and the </a:t>
            </a:r>
            <a:r>
              <a:rPr lang="ca-ES" sz="1800" b="1" i="1">
                <a:solidFill>
                  <a:srgbClr val="3F3F3F"/>
                </a:solidFill>
              </a:rPr>
              <a:t>Man in the Box</a:t>
            </a:r>
            <a:r>
              <a:rPr lang="ca-ES" sz="1800">
                <a:solidFill>
                  <a:srgbClr val="3F3F3F"/>
                </a:solidFill>
              </a:rPr>
              <a:t> can also control them by using an identical </a:t>
            </a:r>
            <a:r>
              <a:rPr lang="ca-ES" sz="1800" b="1">
                <a:solidFill>
                  <a:srgbClr val="3F3F3F"/>
                </a:solidFill>
              </a:rPr>
              <a:t>set of 8 switches</a:t>
            </a:r>
            <a:r>
              <a:rPr lang="ca-ES" sz="1800">
                <a:solidFill>
                  <a:srgbClr val="3F3F3F"/>
                </a:solidFill>
              </a:rPr>
              <a:t> inside the box. </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r>
              <a:rPr lang="ca-ES" sz="1800">
                <a:solidFill>
                  <a:srgbClr val="3F3F3F"/>
                </a:solidFill>
              </a:rPr>
              <a:t>This</a:t>
            </a:r>
            <a:r>
              <a:rPr lang="ca-ES" sz="1800" b="1">
                <a:solidFill>
                  <a:srgbClr val="3F3F3F"/>
                </a:solidFill>
              </a:rPr>
              <a:t> light bulb </a:t>
            </a:r>
            <a:r>
              <a:rPr lang="ca-ES" sz="1800">
                <a:solidFill>
                  <a:srgbClr val="3F3F3F"/>
                </a:solidFill>
              </a:rPr>
              <a:t>communication </a:t>
            </a:r>
            <a:r>
              <a:rPr lang="ca-ES" sz="1800" b="1">
                <a:solidFill>
                  <a:srgbClr val="3F3F3F"/>
                </a:solidFill>
              </a:rPr>
              <a:t>device</a:t>
            </a:r>
            <a:r>
              <a:rPr lang="ca-ES" sz="1800">
                <a:solidFill>
                  <a:srgbClr val="3F3F3F"/>
                </a:solidFill>
              </a:rPr>
              <a:t> is called the external data bus (EDB)</a:t>
            </a:r>
            <a:endParaRPr sz="1800">
              <a:solidFill>
                <a:srgbClr val="3F3F3F"/>
              </a:solidFill>
            </a:endParaRPr>
          </a:p>
        </p:txBody>
      </p:sp>
      <p:pic>
        <p:nvPicPr>
          <p:cNvPr id="443" name="Google Shape;443;p42"/>
          <p:cNvPicPr preferRelativeResize="0"/>
          <p:nvPr/>
        </p:nvPicPr>
        <p:blipFill>
          <a:blip r:embed="rId5">
            <a:alphaModFix/>
          </a:blip>
          <a:stretch>
            <a:fillRect/>
          </a:stretch>
        </p:blipFill>
        <p:spPr>
          <a:xfrm>
            <a:off x="2127925" y="5484875"/>
            <a:ext cx="2552700" cy="1171575"/>
          </a:xfrm>
          <a:prstGeom prst="rect">
            <a:avLst/>
          </a:prstGeom>
          <a:noFill/>
          <a:ln>
            <a:noFill/>
          </a:ln>
        </p:spPr>
      </p:pic>
      <p:pic>
        <p:nvPicPr>
          <p:cNvPr id="444" name="Google Shape;444;p42"/>
          <p:cNvPicPr preferRelativeResize="0"/>
          <p:nvPr/>
        </p:nvPicPr>
        <p:blipFill>
          <a:blip r:embed="rId6">
            <a:alphaModFix/>
          </a:blip>
          <a:stretch>
            <a:fillRect/>
          </a:stretch>
        </p:blipFill>
        <p:spPr>
          <a:xfrm>
            <a:off x="7363538" y="3511575"/>
            <a:ext cx="4619625" cy="266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26</a:t>
            </a:fld>
            <a:endParaRPr/>
          </a:p>
        </p:txBody>
      </p:sp>
      <p:sp>
        <p:nvSpPr>
          <p:cNvPr id="451" name="Google Shape;451;p43"/>
          <p:cNvSpPr txBox="1"/>
          <p:nvPr/>
        </p:nvSpPr>
        <p:spPr>
          <a:xfrm>
            <a:off x="301025" y="1549425"/>
            <a:ext cx="8043600" cy="18471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Pipeline</a:t>
            </a:r>
            <a:endParaRPr sz="1800" b="1">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Fetch: Get the data from the EDB.</a:t>
            </a:r>
            <a:endParaRPr sz="1800">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Decode: Figure out what type of command needs to be done.</a:t>
            </a:r>
            <a:endParaRPr sz="1800">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Execute: Perform the calculation.</a:t>
            </a:r>
            <a:endParaRPr sz="1800">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Write: Send the data back onto the EDB.</a:t>
            </a:r>
            <a:endParaRPr sz="1800">
              <a:solidFill>
                <a:srgbClr val="3F3F3F"/>
              </a:solidFill>
            </a:endParaRPr>
          </a:p>
          <a:p>
            <a:pPr marL="0" lvl="0" indent="0" algn="just" rtl="0">
              <a:spcBef>
                <a:spcPts val="0"/>
              </a:spcBef>
              <a:spcAft>
                <a:spcPts val="0"/>
              </a:spcAft>
              <a:buNone/>
            </a:pPr>
            <a:endParaRPr sz="1800">
              <a:solidFill>
                <a:srgbClr val="3F3F3F"/>
              </a:solidFill>
            </a:endParaRPr>
          </a:p>
        </p:txBody>
      </p:sp>
      <p:pic>
        <p:nvPicPr>
          <p:cNvPr id="452" name="Google Shape;452;p43"/>
          <p:cNvPicPr preferRelativeResize="0"/>
          <p:nvPr/>
        </p:nvPicPr>
        <p:blipFill>
          <a:blip r:embed="rId3">
            <a:alphaModFix/>
          </a:blip>
          <a:stretch>
            <a:fillRect/>
          </a:stretch>
        </p:blipFill>
        <p:spPr>
          <a:xfrm>
            <a:off x="6921400" y="1907250"/>
            <a:ext cx="3714750" cy="1447800"/>
          </a:xfrm>
          <a:prstGeom prst="rect">
            <a:avLst/>
          </a:prstGeom>
          <a:noFill/>
          <a:ln>
            <a:noFill/>
          </a:ln>
        </p:spPr>
      </p:pic>
      <p:pic>
        <p:nvPicPr>
          <p:cNvPr id="453" name="Google Shape;453;p43"/>
          <p:cNvPicPr preferRelativeResize="0"/>
          <p:nvPr/>
        </p:nvPicPr>
        <p:blipFill>
          <a:blip r:embed="rId4">
            <a:alphaModFix/>
          </a:blip>
          <a:stretch>
            <a:fillRect/>
          </a:stretch>
        </p:blipFill>
        <p:spPr>
          <a:xfrm>
            <a:off x="6346000" y="3531375"/>
            <a:ext cx="3143250" cy="2333625"/>
          </a:xfrm>
          <a:prstGeom prst="rect">
            <a:avLst/>
          </a:prstGeom>
          <a:noFill/>
          <a:ln>
            <a:noFill/>
          </a:ln>
        </p:spPr>
      </p:pic>
      <p:sp>
        <p:nvSpPr>
          <p:cNvPr id="454" name="Google Shape;454;p43"/>
          <p:cNvSpPr txBox="1"/>
          <p:nvPr/>
        </p:nvSpPr>
        <p:spPr>
          <a:xfrm>
            <a:off x="611050" y="3909525"/>
            <a:ext cx="3254400" cy="1847100"/>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The two pipelines on the old Pentium were so successful that Intel and AMD added more and more pipelines to subsequent CPUs. </a:t>
            </a:r>
            <a:endParaRPr sz="1800">
              <a:solidFill>
                <a:srgbClr val="3F3F3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27</a:t>
            </a:fld>
            <a:endParaRPr/>
          </a:p>
        </p:txBody>
      </p:sp>
      <p:pic>
        <p:nvPicPr>
          <p:cNvPr id="461" name="Google Shape;461;p44">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6150" y="305875"/>
            <a:ext cx="8285866" cy="61302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28</a:t>
            </a:fld>
            <a:endParaRPr/>
          </a:p>
        </p:txBody>
      </p:sp>
      <p:graphicFrame>
        <p:nvGraphicFramePr>
          <p:cNvPr id="468" name="Google Shape;468;p45"/>
          <p:cNvGraphicFramePr/>
          <p:nvPr/>
        </p:nvGraphicFramePr>
        <p:xfrm>
          <a:off x="5780946" y="226939"/>
          <a:ext cx="3000000" cy="3000000"/>
        </p:xfrm>
        <a:graphic>
          <a:graphicData uri="http://schemas.openxmlformats.org/drawingml/2006/table">
            <a:tbl>
              <a:tblPr firstRow="1" bandRow="1">
                <a:noFill/>
                <a:tableStyleId>{CFBDBBD4-79DC-48A4-96E6-66D6DAC8A238}</a:tableStyleId>
              </a:tblPr>
              <a:tblGrid>
                <a:gridCol w="3008850">
                  <a:extLst>
                    <a:ext uri="{9D8B030D-6E8A-4147-A177-3AD203B41FA5}">
                      <a16:colId xmlns:a16="http://schemas.microsoft.com/office/drawing/2014/main" val="20000"/>
                    </a:ext>
                  </a:extLst>
                </a:gridCol>
              </a:tblGrid>
              <a:tr h="269200">
                <a:tc>
                  <a:txBody>
                    <a:bodyPr/>
                    <a:lstStyle/>
                    <a:p>
                      <a:pPr marL="0" marR="0" lvl="0" indent="0" algn="l" rtl="0">
                        <a:spcBef>
                          <a:spcPts val="0"/>
                        </a:spcBef>
                        <a:spcAft>
                          <a:spcPts val="0"/>
                        </a:spcAft>
                        <a:buSzPts val="1100"/>
                        <a:buNone/>
                      </a:pPr>
                      <a:r>
                        <a:rPr lang="ca-ES"/>
                        <a:t>HyperTransport (HT)</a:t>
                      </a:r>
                      <a:endParaRPr sz="1400"/>
                    </a:p>
                  </a:txBody>
                  <a:tcPr marL="91450" marR="91450" marT="45725" marB="45725"/>
                </a:tc>
                <a:extLst>
                  <a:ext uri="{0D108BD9-81ED-4DB2-BD59-A6C34878D82A}">
                    <a16:rowId xmlns:a16="http://schemas.microsoft.com/office/drawing/2014/main" val="10000"/>
                  </a:ext>
                </a:extLst>
              </a:tr>
              <a:tr h="269200">
                <a:tc>
                  <a:txBody>
                    <a:bodyPr/>
                    <a:lstStyle/>
                    <a:p>
                      <a:pPr marL="0" marR="0" lvl="0" indent="0" algn="just" rtl="0">
                        <a:spcBef>
                          <a:spcPts val="0"/>
                        </a:spcBef>
                        <a:spcAft>
                          <a:spcPts val="0"/>
                        </a:spcAft>
                        <a:buClr>
                          <a:schemeClr val="dk1"/>
                        </a:buClr>
                        <a:buSzPts val="1100"/>
                        <a:buFont typeface="Arial"/>
                        <a:buNone/>
                      </a:pPr>
                      <a:r>
                        <a:rPr lang="ca-ES"/>
                        <a:t>Also known as </a:t>
                      </a:r>
                      <a:r>
                        <a:rPr lang="ca-ES" b="1"/>
                        <a:t>Lightning Data Transport</a:t>
                      </a:r>
                      <a:r>
                        <a:rPr lang="ca-ES"/>
                        <a:t> (LDT) is a bi-directional communications technology, which works both </a:t>
                      </a:r>
                      <a:r>
                        <a:rPr lang="ca-ES" b="1"/>
                        <a:t>serially</a:t>
                      </a:r>
                      <a:r>
                        <a:rPr lang="ca-ES"/>
                        <a:t> and in </a:t>
                      </a:r>
                      <a:r>
                        <a:rPr lang="ca-ES" b="1"/>
                        <a:t>parallel</a:t>
                      </a:r>
                      <a:r>
                        <a:rPr lang="ca-ES"/>
                        <a:t>, and offering high bandwidth in </a:t>
                      </a:r>
                      <a:r>
                        <a:rPr lang="ca-ES" b="1"/>
                        <a:t>point-to-point</a:t>
                      </a:r>
                      <a:r>
                        <a:rPr lang="ca-ES"/>
                        <a:t> connections with </a:t>
                      </a:r>
                      <a:r>
                        <a:rPr lang="ca-ES" b="1"/>
                        <a:t>low latency</a:t>
                      </a:r>
                      <a:r>
                        <a:rPr lang="ca-ES"/>
                        <a:t>. It is the one used by </a:t>
                      </a:r>
                      <a:r>
                        <a:rPr lang="ca-ES" b="1"/>
                        <a:t>AMD</a:t>
                      </a:r>
                      <a:r>
                        <a:rPr lang="ca-ES"/>
                        <a:t> and offers an advanced high speed and high bus performance, was published on April 2, 2001. It was designed with the intention of decreasing the number of buses.</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469" name="Google Shape;469;p45"/>
          <p:cNvGraphicFramePr/>
          <p:nvPr/>
        </p:nvGraphicFramePr>
        <p:xfrm>
          <a:off x="9102121" y="3983089"/>
          <a:ext cx="3000000" cy="3000000"/>
        </p:xfrm>
        <a:graphic>
          <a:graphicData uri="http://schemas.openxmlformats.org/drawingml/2006/table">
            <a:tbl>
              <a:tblPr firstRow="1" bandRow="1">
                <a:noFill/>
                <a:tableStyleId>{CFBDBBD4-79DC-48A4-96E6-66D6DAC8A238}</a:tableStyleId>
              </a:tblPr>
              <a:tblGrid>
                <a:gridCol w="3008850">
                  <a:extLst>
                    <a:ext uri="{9D8B030D-6E8A-4147-A177-3AD203B41FA5}">
                      <a16:colId xmlns:a16="http://schemas.microsoft.com/office/drawing/2014/main" val="20000"/>
                    </a:ext>
                  </a:extLst>
                </a:gridCol>
              </a:tblGrid>
              <a:tr h="269200">
                <a:tc>
                  <a:txBody>
                    <a:bodyPr/>
                    <a:lstStyle/>
                    <a:p>
                      <a:pPr marL="0" marR="0" lvl="0" indent="0" algn="l" rtl="0">
                        <a:spcBef>
                          <a:spcPts val="0"/>
                        </a:spcBef>
                        <a:spcAft>
                          <a:spcPts val="0"/>
                        </a:spcAft>
                        <a:buSzPts val="1100"/>
                        <a:buNone/>
                      </a:pPr>
                      <a:r>
                        <a:rPr lang="ca-ES"/>
                        <a:t>QuickPath (QPI)</a:t>
                      </a:r>
                      <a:endParaRPr sz="1400"/>
                    </a:p>
                  </a:txBody>
                  <a:tcPr marL="91450" marR="91450" marT="45725" marB="45725"/>
                </a:tc>
                <a:extLst>
                  <a:ext uri="{0D108BD9-81ED-4DB2-BD59-A6C34878D82A}">
                    <a16:rowId xmlns:a16="http://schemas.microsoft.com/office/drawing/2014/main" val="10000"/>
                  </a:ext>
                </a:extLst>
              </a:tr>
              <a:tr h="269200">
                <a:tc>
                  <a:txBody>
                    <a:bodyPr/>
                    <a:lstStyle/>
                    <a:p>
                      <a:pPr marL="0" marR="0" lvl="0" indent="0" algn="just" rtl="0">
                        <a:spcBef>
                          <a:spcPts val="0"/>
                        </a:spcBef>
                        <a:spcAft>
                          <a:spcPts val="0"/>
                        </a:spcAft>
                        <a:buSzPts val="1100"/>
                        <a:buNone/>
                      </a:pPr>
                      <a:r>
                        <a:rPr lang="ca-ES"/>
                        <a:t>The Intel QuickPath Interconnect is a </a:t>
                      </a:r>
                      <a:r>
                        <a:rPr lang="ca-ES" b="1"/>
                        <a:t>point-to-point</a:t>
                      </a:r>
                      <a:r>
                        <a:rPr lang="ca-ES"/>
                        <a:t> connection point with the processor developed by </a:t>
                      </a:r>
                      <a:r>
                        <a:rPr lang="ca-ES" b="1"/>
                        <a:t>Intel</a:t>
                      </a:r>
                      <a:r>
                        <a:rPr lang="ca-ES"/>
                        <a:t> to compete with HyperTransport, was released by Intel in November 2008 on its Intel Core i7 processor family and on the X58 chipset, and is used in the Nehalem, and Sandy Bridge processors. Among others. </a:t>
                      </a:r>
                      <a:endParaRPr/>
                    </a:p>
                  </a:txBody>
                  <a:tcPr marL="91450" marR="91450" marT="45725" marB="45725"/>
                </a:tc>
                <a:extLst>
                  <a:ext uri="{0D108BD9-81ED-4DB2-BD59-A6C34878D82A}">
                    <a16:rowId xmlns:a16="http://schemas.microsoft.com/office/drawing/2014/main" val="10001"/>
                  </a:ext>
                </a:extLst>
              </a:tr>
            </a:tbl>
          </a:graphicData>
        </a:graphic>
      </p:graphicFrame>
      <p:pic>
        <p:nvPicPr>
          <p:cNvPr id="470" name="Google Shape;470;p45"/>
          <p:cNvPicPr preferRelativeResize="0"/>
          <p:nvPr/>
        </p:nvPicPr>
        <p:blipFill>
          <a:blip r:embed="rId3">
            <a:alphaModFix/>
          </a:blip>
          <a:stretch>
            <a:fillRect/>
          </a:stretch>
        </p:blipFill>
        <p:spPr>
          <a:xfrm>
            <a:off x="186850" y="198188"/>
            <a:ext cx="5238750" cy="4048125"/>
          </a:xfrm>
          <a:prstGeom prst="rect">
            <a:avLst/>
          </a:prstGeom>
          <a:noFill/>
          <a:ln>
            <a:noFill/>
          </a:ln>
        </p:spPr>
      </p:pic>
      <p:pic>
        <p:nvPicPr>
          <p:cNvPr id="471" name="Google Shape;471;p4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20175" y="3689075"/>
            <a:ext cx="4169825" cy="3131451"/>
          </a:xfrm>
          <a:prstGeom prst="rect">
            <a:avLst/>
          </a:prstGeom>
          <a:noFill/>
          <a:ln>
            <a:noFill/>
          </a:ln>
        </p:spPr>
      </p:pic>
      <p:pic>
        <p:nvPicPr>
          <p:cNvPr id="472" name="Google Shape;472;p45"/>
          <p:cNvPicPr preferRelativeResize="0"/>
          <p:nvPr/>
        </p:nvPicPr>
        <p:blipFill>
          <a:blip r:embed="rId5">
            <a:alphaModFix/>
          </a:blip>
          <a:stretch>
            <a:fillRect/>
          </a:stretch>
        </p:blipFill>
        <p:spPr>
          <a:xfrm>
            <a:off x="81475" y="4353100"/>
            <a:ext cx="4762500" cy="235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29</a:t>
            </a:fld>
            <a:endParaRPr/>
          </a:p>
        </p:txBody>
      </p:sp>
      <p:pic>
        <p:nvPicPr>
          <p:cNvPr id="479" name="Google Shape;479;p46"/>
          <p:cNvPicPr preferRelativeResize="0"/>
          <p:nvPr/>
        </p:nvPicPr>
        <p:blipFill>
          <a:blip r:embed="rId3">
            <a:alphaModFix/>
          </a:blip>
          <a:stretch>
            <a:fillRect/>
          </a:stretch>
        </p:blipFill>
        <p:spPr>
          <a:xfrm>
            <a:off x="733750" y="1267700"/>
            <a:ext cx="4619625" cy="4733925"/>
          </a:xfrm>
          <a:prstGeom prst="rect">
            <a:avLst/>
          </a:prstGeom>
          <a:noFill/>
          <a:ln>
            <a:noFill/>
          </a:ln>
        </p:spPr>
      </p:pic>
      <p:sp>
        <p:nvSpPr>
          <p:cNvPr id="480" name="Google Shape;480;p46"/>
          <p:cNvSpPr txBox="1"/>
          <p:nvPr/>
        </p:nvSpPr>
        <p:spPr>
          <a:xfrm>
            <a:off x="130500" y="409325"/>
            <a:ext cx="30000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Cache memory</a:t>
            </a:r>
            <a:endParaRPr/>
          </a:p>
        </p:txBody>
      </p:sp>
      <p:pic>
        <p:nvPicPr>
          <p:cNvPr id="481" name="Google Shape;481;p4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25275" y="778275"/>
            <a:ext cx="4487100" cy="2390727"/>
          </a:xfrm>
          <a:prstGeom prst="rect">
            <a:avLst/>
          </a:prstGeom>
          <a:noFill/>
          <a:ln>
            <a:noFill/>
          </a:ln>
        </p:spPr>
      </p:pic>
      <p:graphicFrame>
        <p:nvGraphicFramePr>
          <p:cNvPr id="482" name="Google Shape;482;p46"/>
          <p:cNvGraphicFramePr/>
          <p:nvPr/>
        </p:nvGraphicFramePr>
        <p:xfrm>
          <a:off x="9692746" y="540389"/>
          <a:ext cx="3000000" cy="3000000"/>
        </p:xfrm>
        <a:graphic>
          <a:graphicData uri="http://schemas.openxmlformats.org/drawingml/2006/table">
            <a:tbl>
              <a:tblPr firstRow="1" bandRow="1">
                <a:noFill/>
                <a:tableStyleId>{CFBDBBD4-79DC-48A4-96E6-66D6DAC8A238}</a:tableStyleId>
              </a:tblPr>
              <a:tblGrid>
                <a:gridCol w="1935075">
                  <a:extLst>
                    <a:ext uri="{9D8B030D-6E8A-4147-A177-3AD203B41FA5}">
                      <a16:colId xmlns:a16="http://schemas.microsoft.com/office/drawing/2014/main" val="20000"/>
                    </a:ext>
                  </a:extLst>
                </a:gridCol>
              </a:tblGrid>
              <a:tr h="269200">
                <a:tc>
                  <a:txBody>
                    <a:bodyPr/>
                    <a:lstStyle/>
                    <a:p>
                      <a:pPr marL="0" marR="0" lvl="0" indent="0" algn="l" rtl="0">
                        <a:spcBef>
                          <a:spcPts val="0"/>
                        </a:spcBef>
                        <a:spcAft>
                          <a:spcPts val="0"/>
                        </a:spcAft>
                        <a:buSzPts val="1100"/>
                        <a:buNone/>
                      </a:pPr>
                      <a:r>
                        <a:rPr lang="ca-ES"/>
                        <a:t>MCC </a:t>
                      </a:r>
                      <a:endParaRPr sz="1400"/>
                    </a:p>
                  </a:txBody>
                  <a:tcPr marL="91450" marR="91450" marT="45725" marB="45725"/>
                </a:tc>
                <a:extLst>
                  <a:ext uri="{0D108BD9-81ED-4DB2-BD59-A6C34878D82A}">
                    <a16:rowId xmlns:a16="http://schemas.microsoft.com/office/drawing/2014/main" val="10000"/>
                  </a:ext>
                </a:extLst>
              </a:tr>
              <a:tr h="269200">
                <a:tc>
                  <a:txBody>
                    <a:bodyPr/>
                    <a:lstStyle/>
                    <a:p>
                      <a:pPr marL="0" marR="0" lvl="0" indent="0" algn="just" rtl="0">
                        <a:spcBef>
                          <a:spcPts val="0"/>
                        </a:spcBef>
                        <a:spcAft>
                          <a:spcPts val="0"/>
                        </a:spcAft>
                        <a:buSzPts val="1100"/>
                        <a:buNone/>
                      </a:pPr>
                      <a:r>
                        <a:rPr lang="ca-ES"/>
                        <a:t>Such like AMD's HyperTransport, the QuickPath Architecture assumes that the processor has a built-in memory controller, thus forcing multiprocessors to use a NUMA (Non-Uniform Memory Access), offering distributed memory for each processor, thus avoiding affecting the performance of the system when several processors trying to access the same memory.</a:t>
                      </a:r>
                      <a:endParaRPr/>
                    </a:p>
                    <a:p>
                      <a:pPr marL="0" marR="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Motherboard</a:t>
            </a:r>
            <a:endParaRPr/>
          </a:p>
        </p:txBody>
      </p:sp>
      <p:sp>
        <p:nvSpPr>
          <p:cNvPr id="166" name="Google Shape;166;p2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a:t>
            </a:fld>
            <a:endParaRPr/>
          </a:p>
        </p:txBody>
      </p:sp>
      <p:sp>
        <p:nvSpPr>
          <p:cNvPr id="167" name="Google Shape;167;p20"/>
          <p:cNvSpPr txBox="1"/>
          <p:nvPr/>
        </p:nvSpPr>
        <p:spPr>
          <a:xfrm>
            <a:off x="138275" y="1650750"/>
            <a:ext cx="5452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Form Factor</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eATX(servers) </a:t>
            </a:r>
            <a:r>
              <a:rPr lang="ca-ES" sz="1200">
                <a:solidFill>
                  <a:srgbClr val="3F3F3F"/>
                </a:solidFill>
              </a:rPr>
              <a:t>30,5 cm x 33 cm</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ATX </a:t>
            </a:r>
            <a:r>
              <a:rPr lang="ca-ES" sz="1200">
                <a:solidFill>
                  <a:srgbClr val="3F3F3F"/>
                </a:solidFill>
              </a:rPr>
              <a:t>30,5 cm x 22,4 cm</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Mini-ATX </a:t>
            </a:r>
            <a:r>
              <a:rPr lang="ca-ES" sz="1200">
                <a:solidFill>
                  <a:srgbClr val="3F3F3F"/>
                </a:solidFill>
              </a:rPr>
              <a:t>28,4 cm x 20,8 cm</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Micro-ATX </a:t>
            </a:r>
            <a:r>
              <a:rPr lang="ca-ES" sz="1200">
                <a:solidFill>
                  <a:srgbClr val="3F3F3F"/>
                </a:solidFill>
              </a:rPr>
              <a:t>24,4 cm x 24,4 cm</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Mini-ITX </a:t>
            </a:r>
            <a:r>
              <a:rPr lang="ca-ES" sz="1200">
                <a:solidFill>
                  <a:srgbClr val="3F3F3F"/>
                </a:solidFill>
              </a:rPr>
              <a:t>17 cm x 17 cm</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Nano-ITX </a:t>
            </a:r>
            <a:r>
              <a:rPr lang="ca-ES" sz="1200">
                <a:solidFill>
                  <a:srgbClr val="3F3F3F"/>
                </a:solidFill>
              </a:rPr>
              <a:t>12 cm x 12 cm</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Pico-ITX </a:t>
            </a:r>
            <a:r>
              <a:rPr lang="ca-ES" sz="1200">
                <a:solidFill>
                  <a:srgbClr val="3F3F3F"/>
                </a:solidFill>
              </a:rPr>
              <a:t>10 cm x 7,2 cm</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Mobile-ITX </a:t>
            </a:r>
            <a:r>
              <a:rPr lang="ca-ES" sz="1200">
                <a:solidFill>
                  <a:srgbClr val="3F3F3F"/>
                </a:solidFill>
              </a:rPr>
              <a:t>6 cm x 6 cm</a:t>
            </a:r>
            <a:endParaRPr sz="1800">
              <a:solidFill>
                <a:srgbClr val="3F3F3F"/>
              </a:solidFill>
            </a:endParaRPr>
          </a:p>
        </p:txBody>
      </p:sp>
      <p:pic>
        <p:nvPicPr>
          <p:cNvPr id="168" name="Google Shape;168;p20">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74634" y="1509125"/>
            <a:ext cx="2613066" cy="3211737"/>
          </a:xfrm>
          <a:prstGeom prst="rect">
            <a:avLst/>
          </a:prstGeom>
          <a:noFill/>
          <a:ln>
            <a:noFill/>
          </a:ln>
        </p:spPr>
      </p:pic>
      <p:pic>
        <p:nvPicPr>
          <p:cNvPr id="169" name="Google Shape;169;p20">
            <a:hlinkClick r:id="rId5"/>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730074" y="1538750"/>
            <a:ext cx="2698800" cy="2698800"/>
          </a:xfrm>
          <a:prstGeom prst="rect">
            <a:avLst/>
          </a:prstGeom>
          <a:noFill/>
          <a:ln>
            <a:noFill/>
          </a:ln>
        </p:spPr>
      </p:pic>
      <p:pic>
        <p:nvPicPr>
          <p:cNvPr id="170" name="Google Shape;170;p20">
            <a:hlinkClick r:id="rId7"/>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9785425" y="1370250"/>
            <a:ext cx="2149325" cy="2358875"/>
          </a:xfrm>
          <a:prstGeom prst="rect">
            <a:avLst/>
          </a:prstGeom>
          <a:noFill/>
          <a:ln>
            <a:noFill/>
          </a:ln>
        </p:spPr>
      </p:pic>
      <p:sp>
        <p:nvSpPr>
          <p:cNvPr id="171" name="Google Shape;171;p20"/>
          <p:cNvSpPr txBox="1"/>
          <p:nvPr/>
        </p:nvSpPr>
        <p:spPr>
          <a:xfrm>
            <a:off x="4188625" y="4855025"/>
            <a:ext cx="22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ATX</a:t>
            </a:r>
            <a:endParaRPr/>
          </a:p>
        </p:txBody>
      </p:sp>
      <p:sp>
        <p:nvSpPr>
          <p:cNvPr id="172" name="Google Shape;172;p20"/>
          <p:cNvSpPr txBox="1"/>
          <p:nvPr/>
        </p:nvSpPr>
        <p:spPr>
          <a:xfrm>
            <a:off x="6929875" y="4272900"/>
            <a:ext cx="22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MINI-ATX</a:t>
            </a:r>
            <a:endParaRPr/>
          </a:p>
        </p:txBody>
      </p:sp>
      <p:sp>
        <p:nvSpPr>
          <p:cNvPr id="173" name="Google Shape;173;p20"/>
          <p:cNvSpPr txBox="1"/>
          <p:nvPr/>
        </p:nvSpPr>
        <p:spPr>
          <a:xfrm>
            <a:off x="9898800" y="3557225"/>
            <a:ext cx="22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MICRO-ATX</a:t>
            </a:r>
            <a:endParaRPr/>
          </a:p>
        </p:txBody>
      </p:sp>
      <p:pic>
        <p:nvPicPr>
          <p:cNvPr id="174" name="Google Shape;174;p20"/>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58700" y="5152948"/>
            <a:ext cx="3315926" cy="15706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30</a:t>
            </a:fld>
            <a:endParaRPr/>
          </a:p>
        </p:txBody>
      </p:sp>
      <p:pic>
        <p:nvPicPr>
          <p:cNvPr id="489" name="Google Shape;489;p47">
            <a:hlinkClick r:id="rId3"/>
          </p:cNvPr>
          <p:cNvPicPr preferRelativeResize="0"/>
          <p:nvPr/>
        </p:nvPicPr>
        <p:blipFill>
          <a:blip r:embed="rId4">
            <a:alphaModFix/>
          </a:blip>
          <a:stretch>
            <a:fillRect/>
          </a:stretch>
        </p:blipFill>
        <p:spPr>
          <a:xfrm>
            <a:off x="146475" y="819100"/>
            <a:ext cx="4048125" cy="1047750"/>
          </a:xfrm>
          <a:prstGeom prst="rect">
            <a:avLst/>
          </a:prstGeom>
          <a:noFill/>
          <a:ln>
            <a:noFill/>
          </a:ln>
        </p:spPr>
      </p:pic>
      <p:pic>
        <p:nvPicPr>
          <p:cNvPr id="490" name="Google Shape;490;p47">
            <a:hlinkClick r:id="rId3"/>
          </p:cNvPr>
          <p:cNvPicPr preferRelativeResize="0"/>
          <p:nvPr/>
        </p:nvPicPr>
        <p:blipFill>
          <a:blip r:embed="rId5">
            <a:alphaModFix/>
          </a:blip>
          <a:stretch>
            <a:fillRect/>
          </a:stretch>
        </p:blipFill>
        <p:spPr>
          <a:xfrm>
            <a:off x="5206900" y="885775"/>
            <a:ext cx="4067175" cy="981075"/>
          </a:xfrm>
          <a:prstGeom prst="rect">
            <a:avLst/>
          </a:prstGeom>
          <a:noFill/>
          <a:ln>
            <a:noFill/>
          </a:ln>
        </p:spPr>
      </p:pic>
      <p:graphicFrame>
        <p:nvGraphicFramePr>
          <p:cNvPr id="491" name="Google Shape;491;p47"/>
          <p:cNvGraphicFramePr/>
          <p:nvPr/>
        </p:nvGraphicFramePr>
        <p:xfrm>
          <a:off x="227929" y="1971289"/>
          <a:ext cx="3000000" cy="3000000"/>
        </p:xfrm>
        <a:graphic>
          <a:graphicData uri="http://schemas.openxmlformats.org/drawingml/2006/table">
            <a:tbl>
              <a:tblPr firstRow="1" bandRow="1">
                <a:noFill/>
                <a:tableStyleId>{CFBDBBD4-79DC-48A4-96E6-66D6DAC8A238}</a:tableStyleId>
              </a:tblPr>
              <a:tblGrid>
                <a:gridCol w="659650">
                  <a:extLst>
                    <a:ext uri="{9D8B030D-6E8A-4147-A177-3AD203B41FA5}">
                      <a16:colId xmlns:a16="http://schemas.microsoft.com/office/drawing/2014/main" val="20000"/>
                    </a:ext>
                  </a:extLst>
                </a:gridCol>
                <a:gridCol w="3839500">
                  <a:extLst>
                    <a:ext uri="{9D8B030D-6E8A-4147-A177-3AD203B41FA5}">
                      <a16:colId xmlns:a16="http://schemas.microsoft.com/office/drawing/2014/main" val="20001"/>
                    </a:ext>
                  </a:extLst>
                </a:gridCol>
              </a:tblGrid>
              <a:tr h="247875">
                <a:tc>
                  <a:txBody>
                    <a:bodyPr/>
                    <a:lstStyle/>
                    <a:p>
                      <a:pPr marL="0" lvl="0" indent="0" algn="ctr" rtl="0">
                        <a:spcBef>
                          <a:spcPts val="0"/>
                        </a:spcBef>
                        <a:spcAft>
                          <a:spcPts val="0"/>
                        </a:spcAft>
                        <a:buSzPts val="1100"/>
                        <a:buNone/>
                      </a:pPr>
                      <a:r>
                        <a:rPr lang="ca-ES" sz="1100">
                          <a:solidFill>
                            <a:schemeClr val="lt1"/>
                          </a:solidFill>
                        </a:rPr>
                        <a:t>Suffix</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Meaning</a:t>
                      </a:r>
                      <a:endParaRPr sz="1100">
                        <a:solidFill>
                          <a:schemeClr val="lt1"/>
                        </a:solidFill>
                      </a:endParaRPr>
                    </a:p>
                  </a:txBody>
                  <a:tcPr marL="91450" marR="91450" marT="45725" marB="45725"/>
                </a:tc>
                <a:extLst>
                  <a:ext uri="{0D108BD9-81ED-4DB2-BD59-A6C34878D82A}">
                    <a16:rowId xmlns:a16="http://schemas.microsoft.com/office/drawing/2014/main" val="10000"/>
                  </a:ext>
                </a:extLst>
              </a:tr>
              <a:tr h="283800">
                <a:tc>
                  <a:txBody>
                    <a:bodyPr/>
                    <a:lstStyle/>
                    <a:p>
                      <a:pPr marL="0" lvl="0" indent="0" algn="l" rtl="0">
                        <a:spcBef>
                          <a:spcPts val="0"/>
                        </a:spcBef>
                        <a:spcAft>
                          <a:spcPts val="0"/>
                        </a:spcAft>
                        <a:buNone/>
                      </a:pPr>
                      <a:r>
                        <a:rPr lang="ca-ES"/>
                        <a:t>K</a:t>
                      </a:r>
                      <a:endParaRPr/>
                    </a:p>
                  </a:txBody>
                  <a:tcPr marL="91450" marR="91450" marT="45725" marB="45725"/>
                </a:tc>
                <a:tc>
                  <a:txBody>
                    <a:bodyPr/>
                    <a:lstStyle/>
                    <a:p>
                      <a:pPr marL="0" lvl="0" indent="0" algn="l" rtl="0">
                        <a:spcBef>
                          <a:spcPts val="0"/>
                        </a:spcBef>
                        <a:spcAft>
                          <a:spcPts val="0"/>
                        </a:spcAft>
                        <a:buNone/>
                      </a:pPr>
                      <a:r>
                        <a:rPr lang="ca-ES"/>
                        <a:t>Unlocked</a:t>
                      </a:r>
                      <a:endParaRPr/>
                    </a:p>
                  </a:txBody>
                  <a:tcPr marL="91450" marR="91450" marT="45725" marB="45725"/>
                </a:tc>
                <a:extLst>
                  <a:ext uri="{0D108BD9-81ED-4DB2-BD59-A6C34878D82A}">
                    <a16:rowId xmlns:a16="http://schemas.microsoft.com/office/drawing/2014/main" val="10001"/>
                  </a:ext>
                </a:extLst>
              </a:tr>
              <a:tr h="283800">
                <a:tc>
                  <a:txBody>
                    <a:bodyPr/>
                    <a:lstStyle/>
                    <a:p>
                      <a:pPr marL="0" lvl="0" indent="0" algn="l" rtl="0">
                        <a:spcBef>
                          <a:spcPts val="0"/>
                        </a:spcBef>
                        <a:spcAft>
                          <a:spcPts val="0"/>
                        </a:spcAft>
                        <a:buNone/>
                      </a:pPr>
                      <a:r>
                        <a:rPr lang="ca-ES"/>
                        <a:t>G</a:t>
                      </a:r>
                      <a:endParaRPr/>
                    </a:p>
                  </a:txBody>
                  <a:tcPr marL="91450" marR="91450" marT="45725" marB="45725"/>
                </a:tc>
                <a:tc>
                  <a:txBody>
                    <a:bodyPr/>
                    <a:lstStyle/>
                    <a:p>
                      <a:pPr marL="0" lvl="0" indent="0" algn="l" rtl="0">
                        <a:spcBef>
                          <a:spcPts val="0"/>
                        </a:spcBef>
                        <a:spcAft>
                          <a:spcPts val="0"/>
                        </a:spcAft>
                        <a:buNone/>
                      </a:pPr>
                      <a:r>
                        <a:rPr lang="ca-ES"/>
                        <a:t>Includes discrete graphics on package</a:t>
                      </a:r>
                      <a:endParaRPr/>
                    </a:p>
                  </a:txBody>
                  <a:tcPr marL="91450" marR="91450" marT="45725" marB="45725"/>
                </a:tc>
                <a:extLst>
                  <a:ext uri="{0D108BD9-81ED-4DB2-BD59-A6C34878D82A}">
                    <a16:rowId xmlns:a16="http://schemas.microsoft.com/office/drawing/2014/main" val="10002"/>
                  </a:ext>
                </a:extLst>
              </a:tr>
            </a:tbl>
          </a:graphicData>
        </a:graphic>
      </p:graphicFrame>
      <p:pic>
        <p:nvPicPr>
          <p:cNvPr id="492" name="Google Shape;492;p4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49100" y="3640452"/>
            <a:ext cx="5713950" cy="2872325"/>
          </a:xfrm>
          <a:prstGeom prst="rect">
            <a:avLst/>
          </a:prstGeom>
          <a:noFill/>
          <a:ln>
            <a:noFill/>
          </a:ln>
        </p:spPr>
      </p:pic>
      <p:graphicFrame>
        <p:nvGraphicFramePr>
          <p:cNvPr id="493" name="Google Shape;493;p47"/>
          <p:cNvGraphicFramePr/>
          <p:nvPr/>
        </p:nvGraphicFramePr>
        <p:xfrm>
          <a:off x="6609904" y="3674039"/>
          <a:ext cx="3000000" cy="3000000"/>
        </p:xfrm>
        <a:graphic>
          <a:graphicData uri="http://schemas.openxmlformats.org/drawingml/2006/table">
            <a:tbl>
              <a:tblPr firstRow="1" bandRow="1">
                <a:noFill/>
                <a:tableStyleId>{CFBDBBD4-79DC-48A4-96E6-66D6DAC8A238}</a:tableStyleId>
              </a:tblPr>
              <a:tblGrid>
                <a:gridCol w="835700">
                  <a:extLst>
                    <a:ext uri="{9D8B030D-6E8A-4147-A177-3AD203B41FA5}">
                      <a16:colId xmlns:a16="http://schemas.microsoft.com/office/drawing/2014/main" val="20000"/>
                    </a:ext>
                  </a:extLst>
                </a:gridCol>
                <a:gridCol w="383900">
                  <a:extLst>
                    <a:ext uri="{9D8B030D-6E8A-4147-A177-3AD203B41FA5}">
                      <a16:colId xmlns:a16="http://schemas.microsoft.com/office/drawing/2014/main" val="20001"/>
                    </a:ext>
                  </a:extLst>
                </a:gridCol>
                <a:gridCol w="416575">
                  <a:extLst>
                    <a:ext uri="{9D8B030D-6E8A-4147-A177-3AD203B41FA5}">
                      <a16:colId xmlns:a16="http://schemas.microsoft.com/office/drawing/2014/main" val="20002"/>
                    </a:ext>
                  </a:extLst>
                </a:gridCol>
                <a:gridCol w="584350">
                  <a:extLst>
                    <a:ext uri="{9D8B030D-6E8A-4147-A177-3AD203B41FA5}">
                      <a16:colId xmlns:a16="http://schemas.microsoft.com/office/drawing/2014/main" val="20003"/>
                    </a:ext>
                  </a:extLst>
                </a:gridCol>
                <a:gridCol w="563825">
                  <a:extLst>
                    <a:ext uri="{9D8B030D-6E8A-4147-A177-3AD203B41FA5}">
                      <a16:colId xmlns:a16="http://schemas.microsoft.com/office/drawing/2014/main" val="20004"/>
                    </a:ext>
                  </a:extLst>
                </a:gridCol>
              </a:tblGrid>
              <a:tr h="247875">
                <a:tc>
                  <a:txBody>
                    <a:bodyPr/>
                    <a:lstStyle/>
                    <a:p>
                      <a:pPr marL="0" lvl="0" indent="0" algn="ctr" rtl="0">
                        <a:spcBef>
                          <a:spcPts val="0"/>
                        </a:spcBef>
                        <a:spcAft>
                          <a:spcPts val="0"/>
                        </a:spcAft>
                        <a:buNone/>
                      </a:pPr>
                      <a:endParaRPr sz="1100">
                        <a:solidFill>
                          <a:schemeClr val="lt1"/>
                        </a:solidFill>
                      </a:endParaRPr>
                    </a:p>
                  </a:txBody>
                  <a:tcPr marL="91450" marR="91450" marT="45725" marB="45725"/>
                </a:tc>
                <a:tc>
                  <a:txBody>
                    <a:bodyPr/>
                    <a:lstStyle/>
                    <a:p>
                      <a:pPr marL="0" lvl="0" indent="0" algn="ctr" rtl="0">
                        <a:spcBef>
                          <a:spcPts val="0"/>
                        </a:spcBef>
                        <a:spcAft>
                          <a:spcPts val="0"/>
                        </a:spcAft>
                        <a:buSzPts val="1100"/>
                        <a:buNone/>
                      </a:pPr>
                      <a:r>
                        <a:rPr lang="ca-ES" sz="1100">
                          <a:solidFill>
                            <a:schemeClr val="lt1"/>
                          </a:solidFill>
                        </a:rPr>
                        <a:t>i3</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i5</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i7</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i9</a:t>
                      </a:r>
                      <a:endParaRPr sz="1100">
                        <a:solidFill>
                          <a:schemeClr val="lt1"/>
                        </a:solidFill>
                      </a:endParaRPr>
                    </a:p>
                  </a:txBody>
                  <a:tcPr marL="91450" marR="91450" marT="45725" marB="45725"/>
                </a:tc>
                <a:extLst>
                  <a:ext uri="{0D108BD9-81ED-4DB2-BD59-A6C34878D82A}">
                    <a16:rowId xmlns:a16="http://schemas.microsoft.com/office/drawing/2014/main" val="10000"/>
                  </a:ext>
                </a:extLst>
              </a:tr>
              <a:tr h="283800">
                <a:tc>
                  <a:txBody>
                    <a:bodyPr/>
                    <a:lstStyle/>
                    <a:p>
                      <a:pPr marL="0" lvl="0" indent="0" algn="l" rtl="0">
                        <a:spcBef>
                          <a:spcPts val="0"/>
                        </a:spcBef>
                        <a:spcAft>
                          <a:spcPts val="0"/>
                        </a:spcAft>
                        <a:buNone/>
                      </a:pPr>
                      <a:r>
                        <a:rPr lang="ca-ES"/>
                        <a:t>Cores</a:t>
                      </a:r>
                      <a:endParaRPr/>
                    </a:p>
                  </a:txBody>
                  <a:tcPr marL="91450" marR="91450" marT="45725" marB="45725"/>
                </a:tc>
                <a:tc>
                  <a:txBody>
                    <a:bodyPr/>
                    <a:lstStyle/>
                    <a:p>
                      <a:pPr marL="0" lvl="0" indent="0" algn="l" rtl="0">
                        <a:spcBef>
                          <a:spcPts val="0"/>
                        </a:spcBef>
                        <a:spcAft>
                          <a:spcPts val="0"/>
                        </a:spcAft>
                        <a:buNone/>
                      </a:pPr>
                      <a:r>
                        <a:rPr lang="ca-ES"/>
                        <a:t>4</a:t>
                      </a:r>
                      <a:endParaRPr/>
                    </a:p>
                  </a:txBody>
                  <a:tcPr marL="91450" marR="91450" marT="45725" marB="45725"/>
                </a:tc>
                <a:tc>
                  <a:txBody>
                    <a:bodyPr/>
                    <a:lstStyle/>
                    <a:p>
                      <a:pPr marL="0" lvl="0" indent="0" algn="l" rtl="0">
                        <a:spcBef>
                          <a:spcPts val="0"/>
                        </a:spcBef>
                        <a:spcAft>
                          <a:spcPts val="0"/>
                        </a:spcAft>
                        <a:buNone/>
                      </a:pPr>
                      <a:r>
                        <a:rPr lang="ca-ES"/>
                        <a:t>6</a:t>
                      </a:r>
                      <a:endParaRPr/>
                    </a:p>
                  </a:txBody>
                  <a:tcPr marL="91450" marR="91450" marT="45725" marB="45725"/>
                </a:tc>
                <a:tc>
                  <a:txBody>
                    <a:bodyPr/>
                    <a:lstStyle/>
                    <a:p>
                      <a:pPr marL="0" lvl="0" indent="0" algn="l" rtl="0">
                        <a:spcBef>
                          <a:spcPts val="0"/>
                        </a:spcBef>
                        <a:spcAft>
                          <a:spcPts val="0"/>
                        </a:spcAft>
                        <a:buNone/>
                      </a:pPr>
                      <a:r>
                        <a:rPr lang="ca-ES"/>
                        <a:t>8</a:t>
                      </a:r>
                      <a:endParaRPr/>
                    </a:p>
                  </a:txBody>
                  <a:tcPr marL="91450" marR="91450" marT="45725" marB="45725"/>
                </a:tc>
                <a:tc>
                  <a:txBody>
                    <a:bodyPr/>
                    <a:lstStyle/>
                    <a:p>
                      <a:pPr marL="0" lvl="0" indent="0" algn="l" rtl="0">
                        <a:spcBef>
                          <a:spcPts val="0"/>
                        </a:spcBef>
                        <a:spcAft>
                          <a:spcPts val="0"/>
                        </a:spcAft>
                        <a:buNone/>
                      </a:pPr>
                      <a:r>
                        <a:rPr lang="ca-ES"/>
                        <a:t>8</a:t>
                      </a:r>
                      <a:endParaRPr/>
                    </a:p>
                  </a:txBody>
                  <a:tcPr marL="91450" marR="91450" marT="45725" marB="45725"/>
                </a:tc>
                <a:extLst>
                  <a:ext uri="{0D108BD9-81ED-4DB2-BD59-A6C34878D82A}">
                    <a16:rowId xmlns:a16="http://schemas.microsoft.com/office/drawing/2014/main" val="10001"/>
                  </a:ext>
                </a:extLst>
              </a:tr>
              <a:tr h="283800">
                <a:tc>
                  <a:txBody>
                    <a:bodyPr/>
                    <a:lstStyle/>
                    <a:p>
                      <a:pPr marL="0" lvl="0" indent="0" algn="l" rtl="0">
                        <a:spcBef>
                          <a:spcPts val="0"/>
                        </a:spcBef>
                        <a:spcAft>
                          <a:spcPts val="0"/>
                        </a:spcAft>
                        <a:buNone/>
                      </a:pPr>
                      <a:r>
                        <a:rPr lang="ca-ES"/>
                        <a:t>Threads</a:t>
                      </a:r>
                      <a:endParaRPr/>
                    </a:p>
                  </a:txBody>
                  <a:tcPr marL="91450" marR="91450" marT="45725" marB="45725"/>
                </a:tc>
                <a:tc>
                  <a:txBody>
                    <a:bodyPr/>
                    <a:lstStyle/>
                    <a:p>
                      <a:pPr marL="0" lvl="0" indent="0" algn="l" rtl="0">
                        <a:spcBef>
                          <a:spcPts val="0"/>
                        </a:spcBef>
                        <a:spcAft>
                          <a:spcPts val="0"/>
                        </a:spcAft>
                        <a:buNone/>
                      </a:pPr>
                      <a:r>
                        <a:rPr lang="ca-ES"/>
                        <a:t>8</a:t>
                      </a:r>
                      <a:endParaRPr/>
                    </a:p>
                  </a:txBody>
                  <a:tcPr marL="91450" marR="91450" marT="45725" marB="45725"/>
                </a:tc>
                <a:tc>
                  <a:txBody>
                    <a:bodyPr/>
                    <a:lstStyle/>
                    <a:p>
                      <a:pPr marL="0" lvl="0" indent="0" algn="l" rtl="0">
                        <a:spcBef>
                          <a:spcPts val="0"/>
                        </a:spcBef>
                        <a:spcAft>
                          <a:spcPts val="0"/>
                        </a:spcAft>
                        <a:buNone/>
                      </a:pPr>
                      <a:r>
                        <a:rPr lang="ca-ES"/>
                        <a:t>12</a:t>
                      </a:r>
                      <a:endParaRPr/>
                    </a:p>
                  </a:txBody>
                  <a:tcPr marL="91450" marR="91450" marT="45725" marB="45725"/>
                </a:tc>
                <a:tc>
                  <a:txBody>
                    <a:bodyPr/>
                    <a:lstStyle/>
                    <a:p>
                      <a:pPr marL="0" lvl="0" indent="0" algn="l" rtl="0">
                        <a:spcBef>
                          <a:spcPts val="0"/>
                        </a:spcBef>
                        <a:spcAft>
                          <a:spcPts val="0"/>
                        </a:spcAft>
                        <a:buNone/>
                      </a:pPr>
                      <a:r>
                        <a:rPr lang="ca-ES"/>
                        <a:t>16</a:t>
                      </a:r>
                      <a:endParaRPr/>
                    </a:p>
                  </a:txBody>
                  <a:tcPr marL="91450" marR="91450" marT="45725" marB="45725"/>
                </a:tc>
                <a:tc>
                  <a:txBody>
                    <a:bodyPr/>
                    <a:lstStyle/>
                    <a:p>
                      <a:pPr marL="0" lvl="0" indent="0" algn="l" rtl="0">
                        <a:spcBef>
                          <a:spcPts val="0"/>
                        </a:spcBef>
                        <a:spcAft>
                          <a:spcPts val="0"/>
                        </a:spcAft>
                        <a:buNone/>
                      </a:pPr>
                      <a:r>
                        <a:rPr lang="ca-ES"/>
                        <a:t>16</a:t>
                      </a:r>
                      <a:endParaRPr/>
                    </a:p>
                  </a:txBody>
                  <a:tcPr marL="91450" marR="91450" marT="45725" marB="45725"/>
                </a:tc>
                <a:extLst>
                  <a:ext uri="{0D108BD9-81ED-4DB2-BD59-A6C34878D82A}">
                    <a16:rowId xmlns:a16="http://schemas.microsoft.com/office/drawing/2014/main" val="10002"/>
                  </a:ext>
                </a:extLst>
              </a:tr>
            </a:tbl>
          </a:graphicData>
        </a:graphic>
      </p:graphicFrame>
      <p:pic>
        <p:nvPicPr>
          <p:cNvPr id="494" name="Google Shape;494;p4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755604" y="4736213"/>
            <a:ext cx="2492946" cy="1412670"/>
          </a:xfrm>
          <a:prstGeom prst="rect">
            <a:avLst/>
          </a:prstGeom>
          <a:noFill/>
          <a:ln>
            <a:noFill/>
          </a:ln>
        </p:spPr>
      </p:pic>
      <p:sp>
        <p:nvSpPr>
          <p:cNvPr id="495" name="Google Shape;495;p47"/>
          <p:cNvSpPr txBox="1"/>
          <p:nvPr/>
        </p:nvSpPr>
        <p:spPr>
          <a:xfrm>
            <a:off x="130500" y="409325"/>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Names, numbers and generation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8"/>
          <p:cNvSpPr txBox="1">
            <a:spLocks noGrp="1"/>
          </p:cNvSpPr>
          <p:nvPr>
            <p:ph type="body" idx="1"/>
          </p:nvPr>
        </p:nvSpPr>
        <p:spPr>
          <a:xfrm>
            <a:off x="677334" y="1424964"/>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ca-ES" u="sng">
                <a:solidFill>
                  <a:schemeClr val="hlink"/>
                </a:solidFill>
                <a:hlinkClick r:id="rId3"/>
              </a:rPr>
              <a:t>AMD FX</a:t>
            </a:r>
            <a:r>
              <a:rPr lang="ca-ES"/>
              <a:t> high-performance CPUs</a:t>
            </a:r>
            <a:endParaRPr/>
          </a:p>
          <a:p>
            <a:pPr marL="0" lvl="0" indent="0" algn="l" rtl="0">
              <a:spcBef>
                <a:spcPts val="1000"/>
              </a:spcBef>
              <a:spcAft>
                <a:spcPts val="0"/>
              </a:spcAft>
              <a:buClr>
                <a:schemeClr val="dk1"/>
              </a:buClr>
              <a:buSzPts val="1100"/>
              <a:buFont typeface="Arial"/>
              <a:buNone/>
            </a:pPr>
            <a:r>
              <a:rPr lang="ca-ES" b="1"/>
              <a:t>FX</a:t>
            </a:r>
            <a:r>
              <a:rPr lang="ca-ES"/>
              <a:t> is the name for </a:t>
            </a:r>
            <a:r>
              <a:rPr lang="ca-ES" b="1"/>
              <a:t>AMD</a:t>
            </a:r>
            <a:r>
              <a:rPr lang="ca-ES"/>
              <a:t>’s high-end processors. </a:t>
            </a:r>
            <a:endParaRPr/>
          </a:p>
          <a:p>
            <a:pPr marL="0" lvl="0" indent="0" algn="l" rtl="0">
              <a:spcBef>
                <a:spcPts val="1000"/>
              </a:spcBef>
              <a:spcAft>
                <a:spcPts val="0"/>
              </a:spcAft>
              <a:buClr>
                <a:schemeClr val="dk1"/>
              </a:buClr>
              <a:buSzPts val="1100"/>
              <a:buFont typeface="Arial"/>
              <a:buNone/>
            </a:pPr>
            <a:r>
              <a:rPr lang="ca-ES" b="1"/>
              <a:t>No </a:t>
            </a:r>
            <a:r>
              <a:rPr lang="ca-ES"/>
              <a:t>built-in </a:t>
            </a:r>
            <a:r>
              <a:rPr lang="ca-ES" b="1"/>
              <a:t>graphics</a:t>
            </a:r>
            <a:r>
              <a:rPr lang="ca-ES"/>
              <a:t> chip. </a:t>
            </a:r>
            <a:endParaRPr/>
          </a:p>
          <a:p>
            <a:pPr marL="0" lvl="0" indent="0" algn="l" rtl="0">
              <a:spcBef>
                <a:spcPts val="1000"/>
              </a:spcBef>
              <a:spcAft>
                <a:spcPts val="0"/>
              </a:spcAft>
              <a:buClr>
                <a:schemeClr val="dk1"/>
              </a:buClr>
              <a:buSzPts val="1100"/>
              <a:buFont typeface="Arial"/>
              <a:buNone/>
            </a:pPr>
            <a:r>
              <a:rPr lang="ca-ES"/>
              <a:t>The </a:t>
            </a:r>
            <a:r>
              <a:rPr lang="ca-ES" b="1"/>
              <a:t>first</a:t>
            </a:r>
            <a:r>
              <a:rPr lang="ca-ES"/>
              <a:t> number provides the number of cores the CPU.</a:t>
            </a:r>
            <a:endParaRPr/>
          </a:p>
          <a:p>
            <a:pPr marL="0" lvl="0" indent="457200" algn="l" rtl="0">
              <a:spcBef>
                <a:spcPts val="1000"/>
              </a:spcBef>
              <a:spcAft>
                <a:spcPts val="0"/>
              </a:spcAft>
              <a:buClr>
                <a:schemeClr val="dk1"/>
              </a:buClr>
              <a:buSzPts val="1100"/>
              <a:buFont typeface="Arial"/>
              <a:buNone/>
            </a:pPr>
            <a:r>
              <a:rPr lang="ca-ES"/>
              <a:t>FX-8XXX (8 cores), FX-6XXX (6 cores), FX-4XXX (4 cores). </a:t>
            </a:r>
            <a:endParaRPr/>
          </a:p>
          <a:p>
            <a:pPr marL="0" lvl="0" indent="0" algn="l" rtl="0">
              <a:spcBef>
                <a:spcPts val="1000"/>
              </a:spcBef>
              <a:spcAft>
                <a:spcPts val="0"/>
              </a:spcAft>
              <a:buClr>
                <a:schemeClr val="dk1"/>
              </a:buClr>
              <a:buSzPts val="1100"/>
              <a:buFont typeface="Arial"/>
              <a:buNone/>
            </a:pPr>
            <a:r>
              <a:rPr lang="ca-ES"/>
              <a:t>The </a:t>
            </a:r>
            <a:r>
              <a:rPr lang="ca-ES" b="1"/>
              <a:t>second</a:t>
            </a:r>
            <a:r>
              <a:rPr lang="ca-ES"/>
              <a:t> number indicates the </a:t>
            </a:r>
            <a:r>
              <a:rPr lang="ca-ES" b="1"/>
              <a:t>generation</a:t>
            </a:r>
            <a:r>
              <a:rPr lang="ca-ES"/>
              <a:t> </a:t>
            </a:r>
            <a:endParaRPr/>
          </a:p>
          <a:p>
            <a:pPr marL="0" lvl="0" indent="457200" algn="l" rtl="0">
              <a:spcBef>
                <a:spcPts val="1000"/>
              </a:spcBef>
              <a:spcAft>
                <a:spcPts val="0"/>
              </a:spcAft>
              <a:buClr>
                <a:schemeClr val="dk1"/>
              </a:buClr>
              <a:buSzPts val="1100"/>
              <a:buFont typeface="Arial"/>
              <a:buNone/>
            </a:pPr>
            <a:r>
              <a:rPr lang="ca-ES"/>
              <a:t> FX-81XX (1st generation) – FX-82XX (2nd generation). </a:t>
            </a:r>
            <a:endParaRPr/>
          </a:p>
          <a:p>
            <a:pPr marL="0" lvl="0" indent="0" algn="l" rtl="0">
              <a:spcBef>
                <a:spcPts val="1000"/>
              </a:spcBef>
              <a:spcAft>
                <a:spcPts val="0"/>
              </a:spcAft>
              <a:buClr>
                <a:schemeClr val="dk1"/>
              </a:buClr>
              <a:buSzPts val="1100"/>
              <a:buFont typeface="Arial"/>
              <a:buNone/>
            </a:pPr>
            <a:r>
              <a:rPr lang="ca-ES"/>
              <a:t>The </a:t>
            </a:r>
            <a:r>
              <a:rPr lang="ca-ES" b="1"/>
              <a:t>last</a:t>
            </a:r>
            <a:r>
              <a:rPr lang="ca-ES"/>
              <a:t> number indicates performance level within that chip class. </a:t>
            </a:r>
            <a:endParaRPr/>
          </a:p>
          <a:p>
            <a:pPr marL="0" lvl="0" indent="457200" algn="l" rtl="0">
              <a:spcBef>
                <a:spcPts val="1000"/>
              </a:spcBef>
              <a:spcAft>
                <a:spcPts val="0"/>
              </a:spcAft>
              <a:buClr>
                <a:schemeClr val="dk1"/>
              </a:buClr>
              <a:buSzPts val="1100"/>
              <a:buFont typeface="Arial"/>
              <a:buNone/>
            </a:pPr>
            <a:r>
              <a:rPr lang="ca-ES" b="1"/>
              <a:t>Higher</a:t>
            </a:r>
            <a:r>
              <a:rPr lang="ca-ES"/>
              <a:t> and </a:t>
            </a:r>
            <a:r>
              <a:rPr lang="ca-ES" b="1"/>
              <a:t>lower</a:t>
            </a:r>
            <a:r>
              <a:rPr lang="ca-ES"/>
              <a:t> </a:t>
            </a:r>
            <a:r>
              <a:rPr lang="ca-ES" b="1"/>
              <a:t>performance </a:t>
            </a:r>
            <a:r>
              <a:rPr lang="ca-ES"/>
              <a:t>level respectively: </a:t>
            </a:r>
            <a:endParaRPr/>
          </a:p>
          <a:p>
            <a:pPr marL="0" lvl="0" indent="457200" algn="l" rtl="0">
              <a:spcBef>
                <a:spcPts val="1000"/>
              </a:spcBef>
              <a:spcAft>
                <a:spcPts val="0"/>
              </a:spcAft>
              <a:buClr>
                <a:schemeClr val="dk1"/>
              </a:buClr>
              <a:buSzPts val="1100"/>
              <a:buFont typeface="Arial"/>
              <a:buNone/>
            </a:pPr>
            <a:r>
              <a:rPr lang="ca-ES"/>
              <a:t>FX-8350 &amp; FX-8320 – FX-6350 &amp; FX-6300 – FX-4350 &amp; FX-4300.</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502" name="Google Shape;502;p4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31</a:t>
            </a:fld>
            <a:endParaRPr/>
          </a:p>
        </p:txBody>
      </p:sp>
      <p:sp>
        <p:nvSpPr>
          <p:cNvPr id="503" name="Google Shape;503;p48"/>
          <p:cNvSpPr txBox="1"/>
          <p:nvPr/>
        </p:nvSpPr>
        <p:spPr>
          <a:xfrm>
            <a:off x="130500" y="409325"/>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Names, numbers and generation</a:t>
            </a:r>
            <a:endParaRPr/>
          </a:p>
        </p:txBody>
      </p:sp>
      <p:pic>
        <p:nvPicPr>
          <p:cNvPr id="504" name="Google Shape;504;p4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009409" y="247300"/>
            <a:ext cx="2613066" cy="14633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9"/>
          <p:cNvSpPr txBox="1">
            <a:spLocks noGrp="1"/>
          </p:cNvSpPr>
          <p:nvPr>
            <p:ph type="body" idx="1"/>
          </p:nvPr>
        </p:nvSpPr>
        <p:spPr>
          <a:xfrm>
            <a:off x="647684" y="1347839"/>
            <a:ext cx="8596800" cy="38808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Font typeface="Arial"/>
              <a:buChar char="●"/>
            </a:pPr>
            <a:r>
              <a:rPr lang="ca-ES" sz="1100" b="1">
                <a:solidFill>
                  <a:schemeClr val="dk1"/>
                </a:solidFill>
              </a:rPr>
              <a:t>First Generation:</a:t>
            </a:r>
            <a:r>
              <a:rPr lang="ca-ES" sz="1100">
                <a:solidFill>
                  <a:schemeClr val="dk1"/>
                </a:solidFill>
              </a:rPr>
              <a:t> 14nm Zen released in March of 2017</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Second Generation:</a:t>
            </a:r>
            <a:r>
              <a:rPr lang="ca-ES" sz="1100">
                <a:solidFill>
                  <a:schemeClr val="dk1"/>
                </a:solidFill>
              </a:rPr>
              <a:t> 12nm Zen+ released in April of 2018</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Third Generation:</a:t>
            </a:r>
            <a:r>
              <a:rPr lang="ca-ES" sz="1100">
                <a:solidFill>
                  <a:schemeClr val="dk1"/>
                </a:solidFill>
              </a:rPr>
              <a:t> 7nm Zen 2 released in July of 2019</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Fourth Generation:</a:t>
            </a:r>
            <a:r>
              <a:rPr lang="ca-ES" sz="1100">
                <a:solidFill>
                  <a:schemeClr val="dk1"/>
                </a:solidFill>
              </a:rPr>
              <a:t> 7nm Zen 3 released in November 2020</a:t>
            </a:r>
            <a:endParaRPr sz="1100">
              <a:solidFill>
                <a:schemeClr val="dk1"/>
              </a:solidFill>
            </a:endParaRPr>
          </a:p>
          <a:p>
            <a:pPr marL="0" lvl="0" indent="0" algn="l" rtl="0">
              <a:lnSpc>
                <a:spcPct val="115000"/>
              </a:lnSpc>
              <a:spcBef>
                <a:spcPts val="1200"/>
              </a:spcBef>
              <a:spcAft>
                <a:spcPts val="0"/>
              </a:spcAft>
              <a:buNone/>
            </a:pPr>
            <a:r>
              <a:rPr lang="ca-ES" sz="1100">
                <a:solidFill>
                  <a:schemeClr val="dk1"/>
                </a:solidFill>
              </a:rPr>
              <a:t>For AMD mainstream desktop CPUs, the SKU naming goes like this:</a:t>
            </a:r>
            <a:endParaRPr sz="1100">
              <a:solidFill>
                <a:schemeClr val="dk1"/>
              </a:solidFill>
            </a:endParaRPr>
          </a:p>
          <a:p>
            <a:pPr marL="457200" lvl="0" indent="-298450" algn="l" rtl="0">
              <a:lnSpc>
                <a:spcPct val="115000"/>
              </a:lnSpc>
              <a:spcBef>
                <a:spcPts val="1200"/>
              </a:spcBef>
              <a:spcAft>
                <a:spcPts val="0"/>
              </a:spcAft>
              <a:buClr>
                <a:schemeClr val="dk1"/>
              </a:buClr>
              <a:buSzPts val="1100"/>
              <a:buFont typeface="Arial"/>
              <a:buChar char="●"/>
            </a:pPr>
            <a:r>
              <a:rPr lang="ca-ES" sz="1100" b="1">
                <a:solidFill>
                  <a:schemeClr val="dk1"/>
                </a:solidFill>
              </a:rPr>
              <a:t>First Generation</a:t>
            </a:r>
            <a:r>
              <a:rPr lang="ca-ES" sz="1100">
                <a:solidFill>
                  <a:schemeClr val="dk1"/>
                </a:solidFill>
              </a:rPr>
              <a:t> </a:t>
            </a:r>
            <a:r>
              <a:rPr lang="ca-ES" sz="1100" b="1">
                <a:solidFill>
                  <a:schemeClr val="dk1"/>
                </a:solidFill>
              </a:rPr>
              <a:t>Zen:</a:t>
            </a:r>
            <a:r>
              <a:rPr lang="ca-ES" sz="1100">
                <a:solidFill>
                  <a:schemeClr val="dk1"/>
                </a:solidFill>
              </a:rPr>
              <a:t> Ryzen 1000 Series “Summit Ridge”</a:t>
            </a:r>
            <a:endParaRPr sz="11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ca-ES" sz="1100">
                <a:solidFill>
                  <a:schemeClr val="dk1"/>
                </a:solidFill>
              </a:rPr>
              <a:t>Example: Ryzen 7 1800X</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Second Generation</a:t>
            </a:r>
            <a:r>
              <a:rPr lang="ca-ES" sz="1100">
                <a:solidFill>
                  <a:schemeClr val="dk1"/>
                </a:solidFill>
              </a:rPr>
              <a:t> </a:t>
            </a:r>
            <a:r>
              <a:rPr lang="ca-ES" sz="1100" b="1">
                <a:solidFill>
                  <a:schemeClr val="dk1"/>
                </a:solidFill>
              </a:rPr>
              <a:t>Zen+:</a:t>
            </a:r>
            <a:r>
              <a:rPr lang="ca-ES" sz="1100">
                <a:solidFill>
                  <a:schemeClr val="dk1"/>
                </a:solidFill>
              </a:rPr>
              <a:t> Ryzen 2000 Series “Pinnacle Ridge”</a:t>
            </a:r>
            <a:endParaRPr sz="11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ca-ES" sz="1100">
                <a:solidFill>
                  <a:schemeClr val="dk1"/>
                </a:solidFill>
              </a:rPr>
              <a:t>Example: Ryzen 7 2700X</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Third Generation</a:t>
            </a:r>
            <a:r>
              <a:rPr lang="ca-ES" sz="1100">
                <a:solidFill>
                  <a:schemeClr val="dk1"/>
                </a:solidFill>
              </a:rPr>
              <a:t> </a:t>
            </a:r>
            <a:r>
              <a:rPr lang="ca-ES" sz="1100" b="1">
                <a:solidFill>
                  <a:schemeClr val="dk1"/>
                </a:solidFill>
              </a:rPr>
              <a:t>Zen 2:</a:t>
            </a:r>
            <a:r>
              <a:rPr lang="ca-ES" sz="1100">
                <a:solidFill>
                  <a:schemeClr val="dk1"/>
                </a:solidFill>
              </a:rPr>
              <a:t> Ryzen 3000 Series “Matisse”</a:t>
            </a:r>
            <a:endParaRPr sz="11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ca-ES" sz="1100">
                <a:solidFill>
                  <a:schemeClr val="dk1"/>
                </a:solidFill>
              </a:rPr>
              <a:t>Example: Ryzen 7 3700X</a:t>
            </a:r>
            <a:endParaRPr sz="1100">
              <a:solidFill>
                <a:schemeClr val="dk1"/>
              </a:solidFill>
            </a:endParaRPr>
          </a:p>
          <a:p>
            <a:pPr marL="457200" lvl="0" indent="-298450" algn="l" rtl="0">
              <a:lnSpc>
                <a:spcPct val="115000"/>
              </a:lnSpc>
              <a:spcBef>
                <a:spcPts val="0"/>
              </a:spcBef>
              <a:spcAft>
                <a:spcPts val="0"/>
              </a:spcAft>
              <a:buClr>
                <a:schemeClr val="dk1"/>
              </a:buClr>
              <a:buSzPts val="1100"/>
              <a:buFont typeface="Arial"/>
              <a:buChar char="●"/>
            </a:pPr>
            <a:r>
              <a:rPr lang="ca-ES" sz="1100" b="1">
                <a:solidFill>
                  <a:schemeClr val="dk1"/>
                </a:solidFill>
              </a:rPr>
              <a:t>Fourth Generation</a:t>
            </a:r>
            <a:r>
              <a:rPr lang="ca-ES" sz="1100">
                <a:solidFill>
                  <a:schemeClr val="dk1"/>
                </a:solidFill>
              </a:rPr>
              <a:t> </a:t>
            </a:r>
            <a:r>
              <a:rPr lang="ca-ES" sz="1100" b="1">
                <a:solidFill>
                  <a:schemeClr val="dk1"/>
                </a:solidFill>
              </a:rPr>
              <a:t>Zen 3:</a:t>
            </a:r>
            <a:r>
              <a:rPr lang="ca-ES" sz="1100">
                <a:solidFill>
                  <a:schemeClr val="dk1"/>
                </a:solidFill>
              </a:rPr>
              <a:t> Ryzen 5000 Series “Vermeer”</a:t>
            </a:r>
            <a:endParaRPr sz="1100">
              <a:solidFill>
                <a:schemeClr val="dk1"/>
              </a:solidFill>
            </a:endParaRPr>
          </a:p>
          <a:p>
            <a:pPr marL="914400" lvl="1" indent="-298450" algn="l" rtl="0">
              <a:lnSpc>
                <a:spcPct val="115000"/>
              </a:lnSpc>
              <a:spcBef>
                <a:spcPts val="0"/>
              </a:spcBef>
              <a:spcAft>
                <a:spcPts val="0"/>
              </a:spcAft>
              <a:buClr>
                <a:schemeClr val="dk1"/>
              </a:buClr>
              <a:buSzPts val="1100"/>
              <a:buFont typeface="Arial"/>
              <a:buChar char="○"/>
            </a:pPr>
            <a:r>
              <a:rPr lang="ca-ES" sz="1100">
                <a:solidFill>
                  <a:schemeClr val="dk1"/>
                </a:solidFill>
              </a:rPr>
              <a:t>Example: Ryzen 9 5900X</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spcBef>
                <a:spcPts val="1200"/>
              </a:spcBef>
              <a:spcAft>
                <a:spcPts val="0"/>
              </a:spcAft>
              <a:buNone/>
            </a:pPr>
            <a:endParaRPr/>
          </a:p>
        </p:txBody>
      </p:sp>
      <p:sp>
        <p:nvSpPr>
          <p:cNvPr id="511" name="Google Shape;511;p4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32</a:t>
            </a:fld>
            <a:endParaRPr/>
          </a:p>
        </p:txBody>
      </p:sp>
      <p:pic>
        <p:nvPicPr>
          <p:cNvPr id="512" name="Google Shape;512;p49">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35950" y="1393175"/>
            <a:ext cx="5810899" cy="3268625"/>
          </a:xfrm>
          <a:prstGeom prst="rect">
            <a:avLst/>
          </a:prstGeom>
          <a:noFill/>
          <a:ln>
            <a:noFill/>
          </a:ln>
        </p:spPr>
      </p:pic>
      <p:sp>
        <p:nvSpPr>
          <p:cNvPr id="513" name="Google Shape;513;p49"/>
          <p:cNvSpPr txBox="1"/>
          <p:nvPr/>
        </p:nvSpPr>
        <p:spPr>
          <a:xfrm>
            <a:off x="130500" y="409325"/>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Names, numbers and generation</a:t>
            </a:r>
            <a:endParaRPr/>
          </a:p>
        </p:txBody>
      </p:sp>
      <p:pic>
        <p:nvPicPr>
          <p:cNvPr id="514" name="Google Shape;514;p4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834871" y="81200"/>
            <a:ext cx="2613066" cy="14633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33</a:t>
            </a:fld>
            <a:endParaRPr/>
          </a:p>
        </p:txBody>
      </p:sp>
      <p:pic>
        <p:nvPicPr>
          <p:cNvPr id="521" name="Google Shape;521;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009409" y="247300"/>
            <a:ext cx="2613066" cy="1463317"/>
          </a:xfrm>
          <a:prstGeom prst="rect">
            <a:avLst/>
          </a:prstGeom>
          <a:noFill/>
          <a:ln>
            <a:noFill/>
          </a:ln>
        </p:spPr>
      </p:pic>
      <p:sp>
        <p:nvSpPr>
          <p:cNvPr id="522" name="Google Shape;522;p50"/>
          <p:cNvSpPr txBox="1"/>
          <p:nvPr/>
        </p:nvSpPr>
        <p:spPr>
          <a:xfrm>
            <a:off x="130500" y="409325"/>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Names, numbers and generation</a:t>
            </a:r>
            <a:endParaRPr/>
          </a:p>
        </p:txBody>
      </p:sp>
      <p:pic>
        <p:nvPicPr>
          <p:cNvPr id="523" name="Google Shape;523;p50"/>
          <p:cNvPicPr preferRelativeResize="0"/>
          <p:nvPr/>
        </p:nvPicPr>
        <p:blipFill>
          <a:blip r:embed="rId4">
            <a:alphaModFix/>
          </a:blip>
          <a:stretch>
            <a:fillRect/>
          </a:stretch>
        </p:blipFill>
        <p:spPr>
          <a:xfrm>
            <a:off x="648225" y="2004276"/>
            <a:ext cx="8041075" cy="4345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Memory</a:t>
            </a:r>
            <a:endParaRPr/>
          </a:p>
        </p:txBody>
      </p:sp>
      <p:sp>
        <p:nvSpPr>
          <p:cNvPr id="530" name="Google Shape;530;p5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742950" lvl="1" indent="-285750" algn="l" rtl="0">
              <a:spcBef>
                <a:spcPts val="0"/>
              </a:spcBef>
              <a:spcAft>
                <a:spcPts val="0"/>
              </a:spcAft>
              <a:buSzPts val="1440"/>
              <a:buChar char="►"/>
            </a:pPr>
            <a:r>
              <a:rPr lang="ca-ES"/>
              <a:t>Hierarchy</a:t>
            </a:r>
            <a:endParaRPr/>
          </a:p>
          <a:p>
            <a:pPr marL="0" lvl="0" indent="0" algn="l" rtl="0">
              <a:spcBef>
                <a:spcPts val="1000"/>
              </a:spcBef>
              <a:spcAft>
                <a:spcPts val="0"/>
              </a:spcAft>
              <a:buNone/>
            </a:pPr>
            <a:endParaRPr/>
          </a:p>
        </p:txBody>
      </p:sp>
      <p:sp>
        <p:nvSpPr>
          <p:cNvPr id="531" name="Google Shape;531;p5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34</a:t>
            </a:fld>
            <a:endParaRPr/>
          </a:p>
        </p:txBody>
      </p:sp>
      <p:pic>
        <p:nvPicPr>
          <p:cNvPr id="532" name="Google Shape;532;p51">
            <a:hlinkClick r:id="rId3"/>
          </p:cNvPr>
          <p:cNvPicPr preferRelativeResize="0"/>
          <p:nvPr/>
        </p:nvPicPr>
        <p:blipFill>
          <a:blip r:embed="rId4">
            <a:alphaModFix/>
          </a:blip>
          <a:stretch>
            <a:fillRect/>
          </a:stretch>
        </p:blipFill>
        <p:spPr>
          <a:xfrm>
            <a:off x="2601050" y="1155850"/>
            <a:ext cx="6773300" cy="4407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35</a:t>
            </a:fld>
            <a:endParaRPr/>
          </a:p>
        </p:txBody>
      </p:sp>
      <p:sp>
        <p:nvSpPr>
          <p:cNvPr id="539" name="Google Shape;539;p52"/>
          <p:cNvSpPr txBox="1">
            <a:spLocks noGrp="1"/>
          </p:cNvSpPr>
          <p:nvPr>
            <p:ph type="body" idx="1"/>
          </p:nvPr>
        </p:nvSpPr>
        <p:spPr>
          <a:xfrm>
            <a:off x="582397" y="819850"/>
            <a:ext cx="8040900" cy="3880800"/>
          </a:xfrm>
          <a:prstGeom prst="rect">
            <a:avLst/>
          </a:prstGeom>
        </p:spPr>
        <p:txBody>
          <a:bodyPr spcFirstLastPara="1" wrap="square" lIns="91425" tIns="45700" rIns="91425" bIns="45700" anchor="t" anchorCtr="0">
            <a:noAutofit/>
          </a:bodyPr>
          <a:lstStyle/>
          <a:p>
            <a:pPr marL="742950" lvl="1" indent="-285750" algn="l" rtl="0">
              <a:spcBef>
                <a:spcPts val="0"/>
              </a:spcBef>
              <a:spcAft>
                <a:spcPts val="0"/>
              </a:spcAft>
              <a:buSzPts val="1440"/>
              <a:buChar char="►"/>
            </a:pPr>
            <a:r>
              <a:rPr lang="ca-ES"/>
              <a:t>Latency</a:t>
            </a:r>
            <a:endParaRPr/>
          </a:p>
          <a:p>
            <a:pPr marL="1143000" lvl="2" indent="-228600" algn="l" rtl="0">
              <a:spcBef>
                <a:spcPts val="0"/>
              </a:spcBef>
              <a:spcAft>
                <a:spcPts val="0"/>
              </a:spcAft>
              <a:buSzPts val="1440"/>
              <a:buChar char="►"/>
            </a:pPr>
            <a:r>
              <a:rPr lang="ca-ES"/>
              <a:t>Intel i7-8700 @ 3,2 Ghz. 12MB L3, 256kB L2, 32+32kB L1</a:t>
            </a:r>
            <a:endParaRPr/>
          </a:p>
          <a:p>
            <a:pPr marL="1600200" lvl="3" indent="-228600" algn="l" rtl="0">
              <a:spcBef>
                <a:spcPts val="0"/>
              </a:spcBef>
              <a:spcAft>
                <a:spcPts val="0"/>
              </a:spcAft>
              <a:buSzPts val="1440"/>
              <a:buChar char="►"/>
            </a:pPr>
            <a:r>
              <a:rPr lang="ca-ES"/>
              <a:t>L1: 60%; 1.25 ns </a:t>
            </a:r>
            <a:endParaRPr/>
          </a:p>
          <a:p>
            <a:pPr marL="1600200" lvl="3" indent="-228600" algn="l" rtl="0">
              <a:spcBef>
                <a:spcPts val="0"/>
              </a:spcBef>
              <a:spcAft>
                <a:spcPts val="0"/>
              </a:spcAft>
              <a:buSzPts val="1440"/>
              <a:buChar char="►"/>
            </a:pPr>
            <a:r>
              <a:rPr lang="ca-ES"/>
              <a:t>L2: 80%; 3.125 ns</a:t>
            </a:r>
            <a:endParaRPr/>
          </a:p>
          <a:p>
            <a:pPr marL="1600200" lvl="3" indent="-228600" algn="l" rtl="0">
              <a:spcBef>
                <a:spcPts val="0"/>
              </a:spcBef>
              <a:spcAft>
                <a:spcPts val="0"/>
              </a:spcAft>
              <a:buSzPts val="1440"/>
              <a:buChar char="►"/>
            </a:pPr>
            <a:r>
              <a:rPr lang="ca-ES"/>
              <a:t>L3: 98,2%; 12.5 ns</a:t>
            </a:r>
            <a:endParaRPr/>
          </a:p>
          <a:p>
            <a:pPr marL="1600200" lvl="3" indent="-228600" algn="l" rtl="0">
              <a:spcBef>
                <a:spcPts val="0"/>
              </a:spcBef>
              <a:spcAft>
                <a:spcPts val="0"/>
              </a:spcAft>
              <a:buSzPts val="1440"/>
              <a:buChar char="►"/>
            </a:pPr>
            <a:r>
              <a:rPr lang="ca-ES"/>
              <a:t>RAM:100%; 50 ns</a:t>
            </a:r>
            <a:endParaRPr/>
          </a:p>
          <a:p>
            <a:pPr marL="0" lvl="0" indent="0" algn="l" rtl="0">
              <a:spcBef>
                <a:spcPts val="1000"/>
              </a:spcBef>
              <a:spcAft>
                <a:spcPts val="0"/>
              </a:spcAft>
              <a:buNone/>
            </a:pPr>
            <a:endParaRPr sz="1700"/>
          </a:p>
        </p:txBody>
      </p:sp>
      <p:grpSp>
        <p:nvGrpSpPr>
          <p:cNvPr id="540" name="Google Shape;540;p52"/>
          <p:cNvGrpSpPr/>
          <p:nvPr/>
        </p:nvGrpSpPr>
        <p:grpSpPr>
          <a:xfrm>
            <a:off x="4176450" y="3721283"/>
            <a:ext cx="3159050" cy="2742317"/>
            <a:chOff x="5641800" y="671983"/>
            <a:chExt cx="3159050" cy="2742317"/>
          </a:xfrm>
        </p:grpSpPr>
        <p:sp>
          <p:nvSpPr>
            <p:cNvPr id="541" name="Google Shape;541;p52"/>
            <p:cNvSpPr txBox="1"/>
            <p:nvPr/>
          </p:nvSpPr>
          <p:spPr>
            <a:xfrm>
              <a:off x="5641800" y="1376325"/>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L1</a:t>
              </a:r>
              <a:endParaRPr/>
            </a:p>
          </p:txBody>
        </p:sp>
        <p:sp>
          <p:nvSpPr>
            <p:cNvPr id="542" name="Google Shape;542;p52"/>
            <p:cNvSpPr txBox="1"/>
            <p:nvPr/>
          </p:nvSpPr>
          <p:spPr>
            <a:xfrm>
              <a:off x="7318100" y="2495725"/>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L3</a:t>
              </a:r>
              <a:endParaRPr/>
            </a:p>
          </p:txBody>
        </p:sp>
        <p:sp>
          <p:nvSpPr>
            <p:cNvPr id="543" name="Google Shape;543;p52"/>
            <p:cNvSpPr txBox="1"/>
            <p:nvPr/>
          </p:nvSpPr>
          <p:spPr>
            <a:xfrm>
              <a:off x="6432300" y="2066725"/>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L2</a:t>
              </a:r>
              <a:endParaRPr/>
            </a:p>
          </p:txBody>
        </p:sp>
        <p:sp>
          <p:nvSpPr>
            <p:cNvPr id="544" name="Google Shape;544;p52"/>
            <p:cNvSpPr txBox="1"/>
            <p:nvPr/>
          </p:nvSpPr>
          <p:spPr>
            <a:xfrm>
              <a:off x="8162750" y="3014100"/>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RAM</a:t>
              </a:r>
              <a:endParaRPr/>
            </a:p>
          </p:txBody>
        </p:sp>
        <p:cxnSp>
          <p:nvCxnSpPr>
            <p:cNvPr id="545" name="Google Shape;545;p52"/>
            <p:cNvCxnSpPr>
              <a:stCxn id="541" idx="2"/>
              <a:endCxn id="543" idx="1"/>
            </p:cNvCxnSpPr>
            <p:nvPr/>
          </p:nvCxnSpPr>
          <p:spPr>
            <a:xfrm>
              <a:off x="5960850" y="1776525"/>
              <a:ext cx="471600" cy="490200"/>
            </a:xfrm>
            <a:prstGeom prst="straightConnector1">
              <a:avLst/>
            </a:prstGeom>
            <a:noFill/>
            <a:ln w="9525" cap="flat" cmpd="sng">
              <a:solidFill>
                <a:schemeClr val="dk2"/>
              </a:solidFill>
              <a:prstDash val="solid"/>
              <a:round/>
              <a:headEnd type="none" w="med" len="med"/>
              <a:tailEnd type="triangle" w="med" len="med"/>
            </a:ln>
          </p:spPr>
        </p:cxnSp>
        <p:cxnSp>
          <p:nvCxnSpPr>
            <p:cNvPr id="546" name="Google Shape;546;p52"/>
            <p:cNvCxnSpPr>
              <a:stCxn id="543" idx="2"/>
              <a:endCxn id="542" idx="1"/>
            </p:cNvCxnSpPr>
            <p:nvPr/>
          </p:nvCxnSpPr>
          <p:spPr>
            <a:xfrm>
              <a:off x="6751350" y="2466925"/>
              <a:ext cx="566700" cy="228900"/>
            </a:xfrm>
            <a:prstGeom prst="straightConnector1">
              <a:avLst/>
            </a:prstGeom>
            <a:noFill/>
            <a:ln w="9525" cap="flat" cmpd="sng">
              <a:solidFill>
                <a:schemeClr val="dk2"/>
              </a:solidFill>
              <a:prstDash val="solid"/>
              <a:round/>
              <a:headEnd type="none" w="med" len="med"/>
              <a:tailEnd type="triangle" w="med" len="med"/>
            </a:ln>
          </p:spPr>
        </p:cxnSp>
        <p:cxnSp>
          <p:nvCxnSpPr>
            <p:cNvPr id="547" name="Google Shape;547;p52"/>
            <p:cNvCxnSpPr>
              <a:stCxn id="542" idx="2"/>
              <a:endCxn id="544" idx="1"/>
            </p:cNvCxnSpPr>
            <p:nvPr/>
          </p:nvCxnSpPr>
          <p:spPr>
            <a:xfrm>
              <a:off x="7637150" y="2895925"/>
              <a:ext cx="525600" cy="318300"/>
            </a:xfrm>
            <a:prstGeom prst="straightConnector1">
              <a:avLst/>
            </a:prstGeom>
            <a:noFill/>
            <a:ln w="9525" cap="flat" cmpd="sng">
              <a:solidFill>
                <a:schemeClr val="dk2"/>
              </a:solidFill>
              <a:prstDash val="solid"/>
              <a:round/>
              <a:headEnd type="none" w="med" len="med"/>
              <a:tailEnd type="triangle" w="med" len="med"/>
            </a:ln>
          </p:spPr>
        </p:cxnSp>
        <p:sp>
          <p:nvSpPr>
            <p:cNvPr id="548" name="Google Shape;548;p52"/>
            <p:cNvSpPr txBox="1"/>
            <p:nvPr/>
          </p:nvSpPr>
          <p:spPr>
            <a:xfrm>
              <a:off x="6487525" y="781200"/>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0,6</a:t>
              </a:r>
              <a:endParaRPr/>
            </a:p>
          </p:txBody>
        </p:sp>
        <p:cxnSp>
          <p:nvCxnSpPr>
            <p:cNvPr id="549" name="Google Shape;549;p52"/>
            <p:cNvCxnSpPr>
              <a:stCxn id="541" idx="0"/>
              <a:endCxn id="548" idx="1"/>
            </p:cNvCxnSpPr>
            <p:nvPr/>
          </p:nvCxnSpPr>
          <p:spPr>
            <a:xfrm rot="10800000" flipH="1">
              <a:off x="5960850" y="981225"/>
              <a:ext cx="526800" cy="395100"/>
            </a:xfrm>
            <a:prstGeom prst="straightConnector1">
              <a:avLst/>
            </a:prstGeom>
            <a:noFill/>
            <a:ln w="9525" cap="flat" cmpd="sng">
              <a:solidFill>
                <a:schemeClr val="dk2"/>
              </a:solidFill>
              <a:prstDash val="solid"/>
              <a:round/>
              <a:headEnd type="none" w="med" len="med"/>
              <a:tailEnd type="triangle" w="med" len="med"/>
            </a:ln>
          </p:spPr>
        </p:cxnSp>
        <p:sp>
          <p:nvSpPr>
            <p:cNvPr id="550" name="Google Shape;550;p52"/>
            <p:cNvSpPr txBox="1"/>
            <p:nvPr/>
          </p:nvSpPr>
          <p:spPr>
            <a:xfrm rot="-2326657">
              <a:off x="5884577" y="827724"/>
              <a:ext cx="638034" cy="4001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yes</a:t>
              </a:r>
              <a:endParaRPr/>
            </a:p>
          </p:txBody>
        </p:sp>
        <p:sp>
          <p:nvSpPr>
            <p:cNvPr id="551" name="Google Shape;551;p52"/>
            <p:cNvSpPr txBox="1"/>
            <p:nvPr/>
          </p:nvSpPr>
          <p:spPr>
            <a:xfrm>
              <a:off x="7342200" y="1492788"/>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0,8</a:t>
              </a:r>
              <a:endParaRPr/>
            </a:p>
          </p:txBody>
        </p:sp>
        <p:cxnSp>
          <p:nvCxnSpPr>
            <p:cNvPr id="552" name="Google Shape;552;p52"/>
            <p:cNvCxnSpPr>
              <a:endCxn id="551" idx="1"/>
            </p:cNvCxnSpPr>
            <p:nvPr/>
          </p:nvCxnSpPr>
          <p:spPr>
            <a:xfrm rot="10800000" flipH="1">
              <a:off x="6825900" y="1692888"/>
              <a:ext cx="516300" cy="394500"/>
            </a:xfrm>
            <a:prstGeom prst="straightConnector1">
              <a:avLst/>
            </a:prstGeom>
            <a:noFill/>
            <a:ln w="9525" cap="flat" cmpd="sng">
              <a:solidFill>
                <a:schemeClr val="dk2"/>
              </a:solidFill>
              <a:prstDash val="solid"/>
              <a:round/>
              <a:headEnd type="none" w="med" len="med"/>
              <a:tailEnd type="triangle" w="med" len="med"/>
            </a:ln>
          </p:spPr>
        </p:cxnSp>
        <p:sp>
          <p:nvSpPr>
            <p:cNvPr id="553" name="Google Shape;553;p52"/>
            <p:cNvSpPr txBox="1"/>
            <p:nvPr/>
          </p:nvSpPr>
          <p:spPr>
            <a:xfrm rot="-2326657">
              <a:off x="6739252" y="1539311"/>
              <a:ext cx="638034" cy="4001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yes</a:t>
              </a:r>
              <a:endParaRPr/>
            </a:p>
          </p:txBody>
        </p:sp>
        <p:sp>
          <p:nvSpPr>
            <p:cNvPr id="554" name="Google Shape;554;p52"/>
            <p:cNvSpPr txBox="1"/>
            <p:nvPr/>
          </p:nvSpPr>
          <p:spPr>
            <a:xfrm>
              <a:off x="8162738" y="2020238"/>
              <a:ext cx="6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0,982</a:t>
              </a:r>
              <a:endParaRPr/>
            </a:p>
          </p:txBody>
        </p:sp>
        <p:cxnSp>
          <p:nvCxnSpPr>
            <p:cNvPr id="555" name="Google Shape;555;p52"/>
            <p:cNvCxnSpPr>
              <a:endCxn id="554" idx="1"/>
            </p:cNvCxnSpPr>
            <p:nvPr/>
          </p:nvCxnSpPr>
          <p:spPr>
            <a:xfrm rot="10800000" flipH="1">
              <a:off x="7635938" y="2220338"/>
              <a:ext cx="526800" cy="395100"/>
            </a:xfrm>
            <a:prstGeom prst="straightConnector1">
              <a:avLst/>
            </a:prstGeom>
            <a:noFill/>
            <a:ln w="9525" cap="flat" cmpd="sng">
              <a:solidFill>
                <a:schemeClr val="dk2"/>
              </a:solidFill>
              <a:prstDash val="solid"/>
              <a:round/>
              <a:headEnd type="none" w="med" len="med"/>
              <a:tailEnd type="triangle" w="med" len="med"/>
            </a:ln>
          </p:spPr>
        </p:cxnSp>
        <p:sp>
          <p:nvSpPr>
            <p:cNvPr id="556" name="Google Shape;556;p52"/>
            <p:cNvSpPr txBox="1"/>
            <p:nvPr/>
          </p:nvSpPr>
          <p:spPr>
            <a:xfrm rot="-2326657">
              <a:off x="7559789" y="2066761"/>
              <a:ext cx="638034" cy="4001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yes</a:t>
              </a:r>
              <a:endParaRPr/>
            </a:p>
          </p:txBody>
        </p:sp>
        <p:sp>
          <p:nvSpPr>
            <p:cNvPr id="557" name="Google Shape;557;p52"/>
            <p:cNvSpPr txBox="1"/>
            <p:nvPr/>
          </p:nvSpPr>
          <p:spPr>
            <a:xfrm rot="2434676">
              <a:off x="6070905" y="1766698"/>
              <a:ext cx="638296" cy="4002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no</a:t>
              </a:r>
              <a:endParaRPr/>
            </a:p>
          </p:txBody>
        </p:sp>
        <p:sp>
          <p:nvSpPr>
            <p:cNvPr id="558" name="Google Shape;558;p52"/>
            <p:cNvSpPr txBox="1"/>
            <p:nvPr/>
          </p:nvSpPr>
          <p:spPr>
            <a:xfrm rot="1279882">
              <a:off x="6867668" y="2293987"/>
              <a:ext cx="638331" cy="4002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no</a:t>
              </a:r>
              <a:endParaRPr/>
            </a:p>
          </p:txBody>
        </p:sp>
        <p:sp>
          <p:nvSpPr>
            <p:cNvPr id="559" name="Google Shape;559;p52"/>
            <p:cNvSpPr txBox="1"/>
            <p:nvPr/>
          </p:nvSpPr>
          <p:spPr>
            <a:xfrm rot="1647376">
              <a:off x="7690610" y="2700409"/>
              <a:ext cx="638296" cy="4002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no</a:t>
              </a:r>
              <a:endParaRPr/>
            </a:p>
          </p:txBody>
        </p:sp>
      </p:grpSp>
      <p:sp>
        <p:nvSpPr>
          <p:cNvPr id="560" name="Google Shape;560;p52"/>
          <p:cNvSpPr txBox="1"/>
          <p:nvPr/>
        </p:nvSpPr>
        <p:spPr>
          <a:xfrm>
            <a:off x="1845000" y="3279550"/>
            <a:ext cx="825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tm= 0,6 * 1,25 + 0,4 * [0,8 * 3,125 + 0,2 * (0,988 * 12,5 + 0,018 * 50)] = 2,786 ns</a:t>
            </a:r>
            <a:endParaRPr/>
          </a:p>
        </p:txBody>
      </p:sp>
      <p:sp>
        <p:nvSpPr>
          <p:cNvPr id="561" name="Google Shape;561;p52"/>
          <p:cNvSpPr txBox="1"/>
          <p:nvPr/>
        </p:nvSpPr>
        <p:spPr>
          <a:xfrm>
            <a:off x="3345950" y="2556925"/>
            <a:ext cx="54198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ca-ES" sz="1800">
                <a:solidFill>
                  <a:srgbClr val="3F3F3F"/>
                </a:solidFill>
              </a:rPr>
              <a:t>		</a:t>
            </a:r>
            <a:r>
              <a:rPr lang="ca-ES" sz="1700">
                <a:solidFill>
                  <a:srgbClr val="3F3F3F"/>
                </a:solidFill>
              </a:rPr>
              <a:t>	tm= tc*Pa+(1-Pa)*tf</a:t>
            </a:r>
            <a:endParaRPr sz="1700">
              <a:solidFill>
                <a:srgbClr val="3F3F3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40725" y="5914725"/>
            <a:ext cx="1970300" cy="848350"/>
          </a:xfrm>
          <a:prstGeom prst="rect">
            <a:avLst/>
          </a:prstGeom>
          <a:noFill/>
          <a:ln>
            <a:noFill/>
          </a:ln>
        </p:spPr>
      </p:pic>
      <p:sp>
        <p:nvSpPr>
          <p:cNvPr id="568" name="Google Shape;568;p5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36</a:t>
            </a:fld>
            <a:endParaRPr/>
          </a:p>
        </p:txBody>
      </p:sp>
      <p:sp>
        <p:nvSpPr>
          <p:cNvPr id="569" name="Google Shape;569;p53"/>
          <p:cNvSpPr txBox="1">
            <a:spLocks noGrp="1"/>
          </p:cNvSpPr>
          <p:nvPr>
            <p:ph type="body" idx="1"/>
          </p:nvPr>
        </p:nvSpPr>
        <p:spPr>
          <a:xfrm>
            <a:off x="582398" y="819850"/>
            <a:ext cx="3478800" cy="591000"/>
          </a:xfrm>
          <a:prstGeom prst="rect">
            <a:avLst/>
          </a:prstGeom>
        </p:spPr>
        <p:txBody>
          <a:bodyPr spcFirstLastPara="1" wrap="square" lIns="91425" tIns="45700" rIns="91425" bIns="45700" anchor="t" anchorCtr="0">
            <a:noAutofit/>
          </a:bodyPr>
          <a:lstStyle/>
          <a:p>
            <a:pPr marL="742950" lvl="1" indent="-285750" algn="l" rtl="0">
              <a:spcBef>
                <a:spcPts val="0"/>
              </a:spcBef>
              <a:spcAft>
                <a:spcPts val="0"/>
              </a:spcAft>
              <a:buSzPts val="1440"/>
              <a:buChar char="►"/>
            </a:pPr>
            <a:r>
              <a:rPr lang="ca-ES"/>
              <a:t>Recognition</a:t>
            </a:r>
            <a:endParaRPr/>
          </a:p>
          <a:p>
            <a:pPr marL="0" lvl="0" indent="0" algn="l" rtl="0">
              <a:spcBef>
                <a:spcPts val="1000"/>
              </a:spcBef>
              <a:spcAft>
                <a:spcPts val="0"/>
              </a:spcAft>
              <a:buNone/>
            </a:pPr>
            <a:endParaRPr sz="1700"/>
          </a:p>
        </p:txBody>
      </p:sp>
      <p:pic>
        <p:nvPicPr>
          <p:cNvPr id="570" name="Google Shape;570;p5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47297" y="1496100"/>
            <a:ext cx="3263903" cy="4910361"/>
          </a:xfrm>
          <a:prstGeom prst="rect">
            <a:avLst/>
          </a:prstGeom>
          <a:noFill/>
          <a:ln>
            <a:noFill/>
          </a:ln>
        </p:spPr>
      </p:pic>
      <p:pic>
        <p:nvPicPr>
          <p:cNvPr id="571" name="Google Shape;571;p5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182250" y="1280112"/>
            <a:ext cx="1970300" cy="4497275"/>
          </a:xfrm>
          <a:prstGeom prst="rect">
            <a:avLst/>
          </a:prstGeom>
          <a:noFill/>
          <a:ln>
            <a:noFill/>
          </a:ln>
        </p:spPr>
      </p:pic>
      <p:pic>
        <p:nvPicPr>
          <p:cNvPr id="572" name="Google Shape;572;p5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rot="5400000">
            <a:off x="5029375" y="2850275"/>
            <a:ext cx="5765650" cy="135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37</a:t>
            </a:fld>
            <a:endParaRPr/>
          </a:p>
        </p:txBody>
      </p:sp>
      <p:graphicFrame>
        <p:nvGraphicFramePr>
          <p:cNvPr id="579" name="Google Shape;579;p54"/>
          <p:cNvGraphicFramePr/>
          <p:nvPr/>
        </p:nvGraphicFramePr>
        <p:xfrm>
          <a:off x="512129" y="472339"/>
          <a:ext cx="3000000" cy="3000000"/>
        </p:xfrm>
        <a:graphic>
          <a:graphicData uri="http://schemas.openxmlformats.org/drawingml/2006/table">
            <a:tbl>
              <a:tblPr firstRow="1" bandRow="1">
                <a:noFill/>
                <a:tableStyleId>{CFBDBBD4-79DC-48A4-96E6-66D6DAC8A238}</a:tableStyleId>
              </a:tblPr>
              <a:tblGrid>
                <a:gridCol w="1261225">
                  <a:extLst>
                    <a:ext uri="{9D8B030D-6E8A-4147-A177-3AD203B41FA5}">
                      <a16:colId xmlns:a16="http://schemas.microsoft.com/office/drawing/2014/main" val="20000"/>
                    </a:ext>
                  </a:extLst>
                </a:gridCol>
                <a:gridCol w="1701400">
                  <a:extLst>
                    <a:ext uri="{9D8B030D-6E8A-4147-A177-3AD203B41FA5}">
                      <a16:colId xmlns:a16="http://schemas.microsoft.com/office/drawing/2014/main" val="20001"/>
                    </a:ext>
                  </a:extLst>
                </a:gridCol>
                <a:gridCol w="1771400">
                  <a:extLst>
                    <a:ext uri="{9D8B030D-6E8A-4147-A177-3AD203B41FA5}">
                      <a16:colId xmlns:a16="http://schemas.microsoft.com/office/drawing/2014/main" val="20002"/>
                    </a:ext>
                  </a:extLst>
                </a:gridCol>
                <a:gridCol w="26716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ca-ES" sz="1100"/>
                        <a:t>Technology</a:t>
                      </a:r>
                      <a:endParaRPr sz="11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ca-ES" sz="1100"/>
                        <a:t>MHz Speed(Data Rate) </a:t>
                      </a:r>
                      <a:endParaRPr sz="11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ca-ES" sz="1100"/>
                        <a:t>Module Classification </a:t>
                      </a:r>
                      <a:endParaRPr sz="11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ca-ES" sz="1100"/>
                        <a:t>Module Peak Bandwidth</a:t>
                      </a:r>
                      <a:endParaRPr sz="11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49300">
                <a:tc rowSpan="5">
                  <a:txBody>
                    <a:bodyPr/>
                    <a:lstStyle/>
                    <a:p>
                      <a:pPr marL="0" lvl="0" indent="0" algn="l" rtl="0">
                        <a:spcBef>
                          <a:spcPts val="0"/>
                        </a:spcBef>
                        <a:spcAft>
                          <a:spcPts val="0"/>
                        </a:spcAft>
                        <a:buNone/>
                      </a:pPr>
                      <a:r>
                        <a:rPr lang="ca-ES" sz="1100"/>
                        <a:t>DDR3 (1.5V)</a:t>
                      </a:r>
                      <a:endParaRPr sz="1100"/>
                    </a:p>
                    <a:p>
                      <a:pPr marL="0" lvl="0" indent="0" algn="l" rtl="0">
                        <a:spcBef>
                          <a:spcPts val="0"/>
                        </a:spcBef>
                        <a:spcAft>
                          <a:spcPts val="0"/>
                        </a:spcAft>
                        <a:buNone/>
                      </a:pPr>
                      <a:r>
                        <a:rPr lang="ca-ES" sz="1100"/>
                        <a:t>DDR3L (1.35V)</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a:txBody>
                  <a:tcPr marL="91425" marR="91425" marT="91425" marB="91425">
                    <a:lnT w="38100" cap="flat" cmpd="sng">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ca-ES" sz="1100"/>
                        <a:t>800 (DDR3-800) </a:t>
                      </a:r>
                      <a:endParaRPr sz="1100"/>
                    </a:p>
                  </a:txBody>
                  <a:tcPr marL="91425" marR="91425" marT="91425" marB="91425">
                    <a:lnT w="38100" cap="flat" cmpd="sng">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ca-ES" sz="1100"/>
                        <a:t>PC3-6400 </a:t>
                      </a:r>
                      <a:endParaRPr sz="1100"/>
                    </a:p>
                  </a:txBody>
                  <a:tcPr marL="91425" marR="91425" marT="91425" marB="91425">
                    <a:lnT w="38100" cap="flat" cmpd="sng">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ca-ES" sz="1100"/>
                        <a:t>6.4 GB/sec.</a:t>
                      </a:r>
                      <a:endParaRPr sz="1100"/>
                    </a:p>
                  </a:txBody>
                  <a:tcPr marL="91425" marR="91425" marT="91425" marB="91425">
                    <a:lnT w="38100"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498950">
                <a:tc vMerge="1">
                  <a:txBody>
                    <a:bodyPr/>
                    <a:lstStyle/>
                    <a:p>
                      <a:endParaRPr lang="en-US"/>
                    </a:p>
                  </a:txBody>
                  <a:tcPr/>
                </a:tc>
                <a:tc>
                  <a:txBody>
                    <a:bodyPr/>
                    <a:lstStyle/>
                    <a:p>
                      <a:pPr marL="0" lvl="0" indent="0" algn="l" rtl="0">
                        <a:spcBef>
                          <a:spcPts val="0"/>
                        </a:spcBef>
                        <a:spcAft>
                          <a:spcPts val="0"/>
                        </a:spcAft>
                        <a:buNone/>
                      </a:pPr>
                      <a:r>
                        <a:rPr lang="ca-ES" sz="1100"/>
                        <a:t>1066 (DDR3-1066) </a:t>
                      </a:r>
                      <a:endParaRPr sz="1100"/>
                    </a:p>
                  </a:txBody>
                  <a:tcPr marL="91425" marR="91425" marT="91425" marB="91425"/>
                </a:tc>
                <a:tc>
                  <a:txBody>
                    <a:bodyPr/>
                    <a:lstStyle/>
                    <a:p>
                      <a:pPr marL="0" lvl="0" indent="0" algn="l" rtl="0">
                        <a:spcBef>
                          <a:spcPts val="0"/>
                        </a:spcBef>
                        <a:spcAft>
                          <a:spcPts val="0"/>
                        </a:spcAft>
                        <a:buNone/>
                      </a:pPr>
                      <a:r>
                        <a:rPr lang="ca-ES" sz="1100"/>
                        <a:t>PC3-8500</a:t>
                      </a:r>
                      <a:endParaRPr sz="1100"/>
                    </a:p>
                    <a:p>
                      <a:pPr marL="0" lvl="0" indent="0" algn="l" rtl="0">
                        <a:spcBef>
                          <a:spcPts val="0"/>
                        </a:spcBef>
                        <a:spcAft>
                          <a:spcPts val="0"/>
                        </a:spcAft>
                        <a:buNone/>
                      </a:pPr>
                      <a:r>
                        <a:rPr lang="ca-ES" sz="1100"/>
                        <a:t>PCL-8500 </a:t>
                      </a:r>
                      <a:endParaRPr sz="1100"/>
                    </a:p>
                  </a:txBody>
                  <a:tcPr marL="91425" marR="91425" marT="91425" marB="91425"/>
                </a:tc>
                <a:tc>
                  <a:txBody>
                    <a:bodyPr/>
                    <a:lstStyle/>
                    <a:p>
                      <a:pPr marL="0" lvl="0" indent="0" algn="l" rtl="0">
                        <a:spcBef>
                          <a:spcPts val="0"/>
                        </a:spcBef>
                        <a:spcAft>
                          <a:spcPts val="0"/>
                        </a:spcAft>
                        <a:buNone/>
                      </a:pPr>
                      <a:r>
                        <a:rPr lang="ca-ES" sz="1100"/>
                        <a:t>8.5 GB/sec.</a:t>
                      </a:r>
                      <a:endParaRPr sz="1100"/>
                    </a:p>
                  </a:txBody>
                  <a:tcPr marL="91425" marR="91425" marT="91425" marB="91425"/>
                </a:tc>
                <a:extLst>
                  <a:ext uri="{0D108BD9-81ED-4DB2-BD59-A6C34878D82A}">
                    <a16:rowId xmlns:a16="http://schemas.microsoft.com/office/drawing/2014/main" val="10002"/>
                  </a:ext>
                </a:extLst>
              </a:tr>
              <a:tr h="498950">
                <a:tc vMerge="1">
                  <a:txBody>
                    <a:bodyPr/>
                    <a:lstStyle/>
                    <a:p>
                      <a:endParaRPr lang="en-US"/>
                    </a:p>
                  </a:txBody>
                  <a:tcPr/>
                </a:tc>
                <a:tc>
                  <a:txBody>
                    <a:bodyPr/>
                    <a:lstStyle/>
                    <a:p>
                      <a:pPr marL="0" lvl="0" indent="0" algn="l" rtl="0">
                        <a:spcBef>
                          <a:spcPts val="0"/>
                        </a:spcBef>
                        <a:spcAft>
                          <a:spcPts val="0"/>
                        </a:spcAft>
                        <a:buNone/>
                      </a:pPr>
                      <a:r>
                        <a:rPr lang="ca-ES" sz="1100"/>
                        <a:t>1333 (DDR3-1333) </a:t>
                      </a:r>
                      <a:endParaRPr sz="1100"/>
                    </a:p>
                  </a:txBody>
                  <a:tcPr marL="91425" marR="91425" marT="91425" marB="91425"/>
                </a:tc>
                <a:tc>
                  <a:txBody>
                    <a:bodyPr/>
                    <a:lstStyle/>
                    <a:p>
                      <a:pPr marL="0" lvl="0" indent="0" algn="l" rtl="0">
                        <a:spcBef>
                          <a:spcPts val="0"/>
                        </a:spcBef>
                        <a:spcAft>
                          <a:spcPts val="0"/>
                        </a:spcAft>
                        <a:buNone/>
                      </a:pPr>
                      <a:r>
                        <a:rPr lang="ca-ES" sz="1100"/>
                        <a:t>PC3-10600</a:t>
                      </a:r>
                      <a:endParaRPr sz="1100"/>
                    </a:p>
                    <a:p>
                      <a:pPr marL="0" lvl="0" indent="0" algn="l" rtl="0">
                        <a:spcBef>
                          <a:spcPts val="0"/>
                        </a:spcBef>
                        <a:spcAft>
                          <a:spcPts val="0"/>
                        </a:spcAft>
                        <a:buNone/>
                      </a:pPr>
                      <a:r>
                        <a:rPr lang="ca-ES" sz="1100"/>
                        <a:t>PC3L-10600 </a:t>
                      </a:r>
                      <a:endParaRPr sz="1100"/>
                    </a:p>
                  </a:txBody>
                  <a:tcPr marL="91425" marR="91425" marT="91425" marB="91425"/>
                </a:tc>
                <a:tc>
                  <a:txBody>
                    <a:bodyPr/>
                    <a:lstStyle/>
                    <a:p>
                      <a:pPr marL="0" lvl="0" indent="0" algn="l" rtl="0">
                        <a:spcBef>
                          <a:spcPts val="0"/>
                        </a:spcBef>
                        <a:spcAft>
                          <a:spcPts val="0"/>
                        </a:spcAft>
                        <a:buNone/>
                      </a:pPr>
                      <a:r>
                        <a:rPr lang="ca-ES" sz="1100"/>
                        <a:t>10600 MB/sec. </a:t>
                      </a:r>
                      <a:endParaRPr sz="1100"/>
                    </a:p>
                  </a:txBody>
                  <a:tcPr marL="91425" marR="91425" marT="91425" marB="91425"/>
                </a:tc>
                <a:extLst>
                  <a:ext uri="{0D108BD9-81ED-4DB2-BD59-A6C34878D82A}">
                    <a16:rowId xmlns:a16="http://schemas.microsoft.com/office/drawing/2014/main" val="10003"/>
                  </a:ext>
                </a:extLst>
              </a:tr>
              <a:tr h="349300">
                <a:tc vMerge="1">
                  <a:txBody>
                    <a:bodyPr/>
                    <a:lstStyle/>
                    <a:p>
                      <a:endParaRPr lang="en-US"/>
                    </a:p>
                  </a:txBody>
                  <a:tcPr/>
                </a:tc>
                <a:tc>
                  <a:txBody>
                    <a:bodyPr/>
                    <a:lstStyle/>
                    <a:p>
                      <a:pPr marL="0" lvl="0" indent="0" algn="l" rtl="0">
                        <a:spcBef>
                          <a:spcPts val="0"/>
                        </a:spcBef>
                        <a:spcAft>
                          <a:spcPts val="0"/>
                        </a:spcAft>
                        <a:buNone/>
                      </a:pPr>
                      <a:r>
                        <a:rPr lang="ca-ES" sz="1100"/>
                        <a:t>1600 (DDR3-1600) </a:t>
                      </a:r>
                      <a:endParaRPr sz="1100"/>
                    </a:p>
                  </a:txBody>
                  <a:tcPr marL="91425" marR="91425" marT="91425" marB="91425"/>
                </a:tc>
                <a:tc>
                  <a:txBody>
                    <a:bodyPr/>
                    <a:lstStyle/>
                    <a:p>
                      <a:pPr marL="0" lvl="0" indent="0" algn="l" rtl="0">
                        <a:spcBef>
                          <a:spcPts val="0"/>
                        </a:spcBef>
                        <a:spcAft>
                          <a:spcPts val="0"/>
                        </a:spcAft>
                        <a:buNone/>
                      </a:pPr>
                      <a:r>
                        <a:rPr lang="ca-ES" sz="1100"/>
                        <a:t>PC3-12800 </a:t>
                      </a:r>
                      <a:endParaRPr sz="1100"/>
                    </a:p>
                  </a:txBody>
                  <a:tcPr marL="91425" marR="91425" marT="91425" marB="91425"/>
                </a:tc>
                <a:tc>
                  <a:txBody>
                    <a:bodyPr/>
                    <a:lstStyle/>
                    <a:p>
                      <a:pPr marL="0" lvl="0" indent="0" algn="l" rtl="0">
                        <a:spcBef>
                          <a:spcPts val="0"/>
                        </a:spcBef>
                        <a:spcAft>
                          <a:spcPts val="0"/>
                        </a:spcAft>
                        <a:buNone/>
                      </a:pPr>
                      <a:r>
                        <a:rPr lang="ca-ES" sz="1100"/>
                        <a:t>12800 MB/sec.</a:t>
                      </a:r>
                      <a:endParaRPr sz="1100"/>
                    </a:p>
                  </a:txBody>
                  <a:tcPr marL="91425" marR="91425" marT="91425" marB="91425"/>
                </a:tc>
                <a:extLst>
                  <a:ext uri="{0D108BD9-81ED-4DB2-BD59-A6C34878D82A}">
                    <a16:rowId xmlns:a16="http://schemas.microsoft.com/office/drawing/2014/main" val="10004"/>
                  </a:ext>
                </a:extLst>
              </a:tr>
              <a:tr h="0">
                <a:tc vMerge="1">
                  <a:txBody>
                    <a:bodyPr/>
                    <a:lstStyle/>
                    <a:p>
                      <a:endParaRPr lang="en-US"/>
                    </a:p>
                  </a:txBody>
                  <a:tcPr/>
                </a:tc>
                <a:tc>
                  <a:txBody>
                    <a:bodyPr/>
                    <a:lstStyle/>
                    <a:p>
                      <a:pPr marL="0" lvl="0" indent="0" algn="l" rtl="0">
                        <a:spcBef>
                          <a:spcPts val="0"/>
                        </a:spcBef>
                        <a:spcAft>
                          <a:spcPts val="0"/>
                        </a:spcAft>
                        <a:buNone/>
                      </a:pPr>
                      <a:r>
                        <a:rPr lang="ca-ES" sz="1100"/>
                        <a:t>1866 (DDR3-1866) </a:t>
                      </a:r>
                      <a:endParaRPr sz="1100"/>
                    </a:p>
                  </a:txBody>
                  <a:tcPr marL="91425" marR="91425" marT="91425" marB="91425"/>
                </a:tc>
                <a:tc>
                  <a:txBody>
                    <a:bodyPr/>
                    <a:lstStyle/>
                    <a:p>
                      <a:pPr marL="0" lvl="0" indent="0" algn="l" rtl="0">
                        <a:spcBef>
                          <a:spcPts val="0"/>
                        </a:spcBef>
                        <a:spcAft>
                          <a:spcPts val="0"/>
                        </a:spcAft>
                        <a:buNone/>
                      </a:pPr>
                      <a:r>
                        <a:rPr lang="ca-ES" sz="1100"/>
                        <a:t>PC3-14900 </a:t>
                      </a:r>
                      <a:endParaRPr sz="1100"/>
                    </a:p>
                  </a:txBody>
                  <a:tcPr marL="91425" marR="91425" marT="91425" marB="91425"/>
                </a:tc>
                <a:tc>
                  <a:txBody>
                    <a:bodyPr/>
                    <a:lstStyle/>
                    <a:p>
                      <a:pPr marL="0" lvl="0" indent="0" algn="l" rtl="0">
                        <a:spcBef>
                          <a:spcPts val="0"/>
                        </a:spcBef>
                        <a:spcAft>
                          <a:spcPts val="0"/>
                        </a:spcAft>
                        <a:buNone/>
                      </a:pPr>
                      <a:r>
                        <a:rPr lang="ca-ES" sz="1100"/>
                        <a:t>14900 MB/sec. </a:t>
                      </a:r>
                      <a:endParaRPr sz="1100"/>
                    </a:p>
                  </a:txBody>
                  <a:tcPr marL="91425" marR="91425" marT="91425" marB="91425"/>
                </a:tc>
                <a:extLst>
                  <a:ext uri="{0D108BD9-81ED-4DB2-BD59-A6C34878D82A}">
                    <a16:rowId xmlns:a16="http://schemas.microsoft.com/office/drawing/2014/main" val="10005"/>
                  </a:ext>
                </a:extLst>
              </a:tr>
            </a:tbl>
          </a:graphicData>
        </a:graphic>
      </p:graphicFrame>
      <p:pic>
        <p:nvPicPr>
          <p:cNvPr id="580" name="Google Shape;580;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2125" y="3262675"/>
            <a:ext cx="2678849" cy="3379175"/>
          </a:xfrm>
          <a:prstGeom prst="rect">
            <a:avLst/>
          </a:prstGeom>
          <a:noFill/>
          <a:ln>
            <a:noFill/>
          </a:ln>
        </p:spPr>
      </p:pic>
      <p:pic>
        <p:nvPicPr>
          <p:cNvPr id="581" name="Google Shape;581;p5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182825" y="3262275"/>
            <a:ext cx="2572038" cy="3379175"/>
          </a:xfrm>
          <a:prstGeom prst="rect">
            <a:avLst/>
          </a:prstGeom>
          <a:noFill/>
          <a:ln>
            <a:noFill/>
          </a:ln>
        </p:spPr>
      </p:pic>
      <p:pic>
        <p:nvPicPr>
          <p:cNvPr id="582" name="Google Shape;582;p5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721376" y="3262275"/>
            <a:ext cx="2908000" cy="3379175"/>
          </a:xfrm>
          <a:prstGeom prst="rect">
            <a:avLst/>
          </a:prstGeom>
          <a:noFill/>
          <a:ln>
            <a:noFill/>
          </a:ln>
        </p:spPr>
      </p:pic>
      <p:pic>
        <p:nvPicPr>
          <p:cNvPr id="583" name="Google Shape;583;p5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629375" y="3262274"/>
            <a:ext cx="2908000" cy="337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38</a:t>
            </a:fld>
            <a:endParaRPr/>
          </a:p>
        </p:txBody>
      </p:sp>
      <p:sp>
        <p:nvSpPr>
          <p:cNvPr id="590" name="Google Shape;590;p55"/>
          <p:cNvSpPr txBox="1"/>
          <p:nvPr/>
        </p:nvSpPr>
        <p:spPr>
          <a:xfrm>
            <a:off x="130500" y="409325"/>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Dual channel</a:t>
            </a:r>
            <a:endParaRPr/>
          </a:p>
        </p:txBody>
      </p:sp>
      <p:pic>
        <p:nvPicPr>
          <p:cNvPr id="591" name="Google Shape;591;p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820400" y="595101"/>
            <a:ext cx="5142775" cy="3092901"/>
          </a:xfrm>
          <a:prstGeom prst="rect">
            <a:avLst/>
          </a:prstGeom>
          <a:noFill/>
          <a:ln>
            <a:noFill/>
          </a:ln>
        </p:spPr>
      </p:pic>
      <p:pic>
        <p:nvPicPr>
          <p:cNvPr id="592" name="Google Shape;592;p5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20400" y="3765140"/>
            <a:ext cx="5142775" cy="3092860"/>
          </a:xfrm>
          <a:prstGeom prst="rect">
            <a:avLst/>
          </a:prstGeom>
          <a:noFill/>
          <a:ln>
            <a:noFill/>
          </a:ln>
        </p:spPr>
      </p:pic>
      <p:sp>
        <p:nvSpPr>
          <p:cNvPr id="593" name="Google Shape;593;p55"/>
          <p:cNvSpPr txBox="1"/>
          <p:nvPr/>
        </p:nvSpPr>
        <p:spPr>
          <a:xfrm>
            <a:off x="0" y="1085250"/>
            <a:ext cx="3000000" cy="831300"/>
          </a:xfrm>
          <a:prstGeom prst="rect">
            <a:avLst/>
          </a:prstGeom>
          <a:noFill/>
          <a:ln>
            <a:noFill/>
          </a:ln>
        </p:spPr>
        <p:txBody>
          <a:bodyPr spcFirstLastPara="1" wrap="square" lIns="91425" tIns="91425" rIns="91425" bIns="91425" anchor="t" anchorCtr="0">
            <a:spAutoFit/>
          </a:bodyPr>
          <a:lstStyle/>
          <a:p>
            <a:pPr marL="63500" marR="63500" lvl="0" indent="0" algn="l" rtl="0">
              <a:lnSpc>
                <a:spcPct val="95454"/>
              </a:lnSpc>
              <a:spcBef>
                <a:spcPts val="0"/>
              </a:spcBef>
              <a:spcAft>
                <a:spcPts val="0"/>
              </a:spcAft>
              <a:buNone/>
            </a:pPr>
            <a:r>
              <a:rPr lang="ca-ES" sz="1050">
                <a:solidFill>
                  <a:schemeClr val="dk1"/>
                </a:solidFill>
                <a:highlight>
                  <a:srgbClr val="EFEFEF"/>
                </a:highlight>
                <a:latin typeface="Courier New"/>
                <a:ea typeface="Courier New"/>
                <a:cs typeface="Courier New"/>
                <a:sym typeface="Courier New"/>
              </a:rPr>
              <a:t>$ sudo dmidecode --type 17</a:t>
            </a:r>
            <a:endParaRPr sz="1050">
              <a:solidFill>
                <a:schemeClr val="dk1"/>
              </a:solidFill>
              <a:highlight>
                <a:srgbClr val="EFEFEF"/>
              </a:highlight>
              <a:latin typeface="Courier New"/>
              <a:ea typeface="Courier New"/>
              <a:cs typeface="Courier New"/>
              <a:sym typeface="Courier New"/>
            </a:endParaRPr>
          </a:p>
          <a:p>
            <a:pPr marL="63500" marR="63500" lvl="0" indent="0" algn="l" rtl="0">
              <a:lnSpc>
                <a:spcPct val="95454"/>
              </a:lnSpc>
              <a:spcBef>
                <a:spcPts val="0"/>
              </a:spcBef>
              <a:spcAft>
                <a:spcPts val="0"/>
              </a:spcAft>
              <a:buClr>
                <a:schemeClr val="dk1"/>
              </a:buClr>
              <a:buSzPts val="1100"/>
              <a:buFont typeface="Arial"/>
              <a:buNone/>
            </a:pPr>
            <a:r>
              <a:rPr lang="ca-ES" sz="1050">
                <a:solidFill>
                  <a:schemeClr val="dk1"/>
                </a:solidFill>
                <a:highlight>
                  <a:srgbClr val="EFEFEF"/>
                </a:highlight>
                <a:latin typeface="Courier New"/>
                <a:ea typeface="Courier New"/>
                <a:cs typeface="Courier New"/>
                <a:sym typeface="Courier New"/>
              </a:rPr>
              <a:t>$ sudo lshw -class memory</a:t>
            </a:r>
            <a:endParaRPr sz="1050">
              <a:solidFill>
                <a:schemeClr val="dk1"/>
              </a:solidFill>
              <a:highlight>
                <a:srgbClr val="EFEFEF"/>
              </a:highlight>
              <a:latin typeface="Courier New"/>
              <a:ea typeface="Courier New"/>
              <a:cs typeface="Courier New"/>
              <a:sym typeface="Courier New"/>
            </a:endParaRPr>
          </a:p>
          <a:p>
            <a:pPr marL="63500" marR="63500" lvl="0" indent="0" algn="l" rtl="0">
              <a:lnSpc>
                <a:spcPct val="95454"/>
              </a:lnSpc>
              <a:spcBef>
                <a:spcPts val="0"/>
              </a:spcBef>
              <a:spcAft>
                <a:spcPts val="0"/>
              </a:spcAft>
              <a:buClr>
                <a:schemeClr val="dk1"/>
              </a:buClr>
              <a:buSzPts val="1100"/>
              <a:buFont typeface="Arial"/>
              <a:buNone/>
            </a:pPr>
            <a:endParaRPr sz="1050">
              <a:solidFill>
                <a:schemeClr val="dk1"/>
              </a:solidFill>
              <a:highlight>
                <a:srgbClr val="EFEFEF"/>
              </a:highlight>
              <a:latin typeface="Courier New"/>
              <a:ea typeface="Courier New"/>
              <a:cs typeface="Courier New"/>
              <a:sym typeface="Courier New"/>
            </a:endParaRPr>
          </a:p>
          <a:p>
            <a:pPr marL="63500" marR="63500" lvl="0" indent="0" algn="l" rtl="0">
              <a:lnSpc>
                <a:spcPct val="95454"/>
              </a:lnSpc>
              <a:spcBef>
                <a:spcPts val="0"/>
              </a:spcBef>
              <a:spcAft>
                <a:spcPts val="0"/>
              </a:spcAft>
              <a:buNone/>
            </a:pPr>
            <a:endParaRPr sz="1050">
              <a:solidFill>
                <a:schemeClr val="dk1"/>
              </a:solidFill>
              <a:highlight>
                <a:srgbClr val="EFEFEF"/>
              </a:highlight>
              <a:latin typeface="Courier New"/>
              <a:ea typeface="Courier New"/>
              <a:cs typeface="Courier New"/>
              <a:sym typeface="Courier New"/>
            </a:endParaRPr>
          </a:p>
        </p:txBody>
      </p:sp>
      <p:pic>
        <p:nvPicPr>
          <p:cNvPr id="594" name="Google Shape;594;p5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62000" y="1638100"/>
            <a:ext cx="2623200" cy="2525125"/>
          </a:xfrm>
          <a:prstGeom prst="rect">
            <a:avLst/>
          </a:prstGeom>
          <a:noFill/>
          <a:ln>
            <a:noFill/>
          </a:ln>
        </p:spPr>
      </p:pic>
      <p:pic>
        <p:nvPicPr>
          <p:cNvPr id="595" name="Google Shape;595;p55"/>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70888" y="4226625"/>
            <a:ext cx="2677400" cy="25251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39</a:t>
            </a:fld>
            <a:endParaRPr/>
          </a:p>
        </p:txBody>
      </p:sp>
      <p:pic>
        <p:nvPicPr>
          <p:cNvPr id="602" name="Google Shape;602;p56">
            <a:hlinkClick r:id="rId3"/>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42225" y="127438"/>
            <a:ext cx="6047376" cy="6603126"/>
          </a:xfrm>
          <a:prstGeom prst="rect">
            <a:avLst/>
          </a:prstGeom>
          <a:noFill/>
          <a:ln>
            <a:noFill/>
          </a:ln>
        </p:spPr>
      </p:pic>
      <p:pic>
        <p:nvPicPr>
          <p:cNvPr id="603" name="Google Shape;603;p56"/>
          <p:cNvPicPr preferRelativeResize="0"/>
          <p:nvPr/>
        </p:nvPicPr>
        <p:blipFill>
          <a:blip r:embed="rId5">
            <a:alphaModFix/>
          </a:blip>
          <a:stretch>
            <a:fillRect/>
          </a:stretch>
        </p:blipFill>
        <p:spPr>
          <a:xfrm>
            <a:off x="7344926" y="937275"/>
            <a:ext cx="3838575" cy="382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a:t>
            </a:fld>
            <a:endParaRPr/>
          </a:p>
        </p:txBody>
      </p:sp>
      <p:sp>
        <p:nvSpPr>
          <p:cNvPr id="181" name="Google Shape;181;p21"/>
          <p:cNvSpPr txBox="1"/>
          <p:nvPr/>
        </p:nvSpPr>
        <p:spPr>
          <a:xfrm>
            <a:off x="138275" y="1650750"/>
            <a:ext cx="56214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Classic PC architecture </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Accelerated graphics port </a:t>
            </a:r>
            <a:r>
              <a:rPr lang="ca-ES" sz="1800" u="sng">
                <a:solidFill>
                  <a:schemeClr val="hlink"/>
                </a:solidFill>
                <a:hlinkClick r:id="rId3"/>
              </a:rPr>
              <a:t>AGP</a:t>
            </a:r>
            <a:r>
              <a:rPr lang="ca-ES" sz="1800">
                <a:solidFill>
                  <a:srgbClr val="3F3F3F"/>
                </a:solidFill>
              </a:rPr>
              <a:t> </a:t>
            </a:r>
            <a:r>
              <a:rPr lang="ca-ES" sz="1200">
                <a:solidFill>
                  <a:srgbClr val="3F3F3F"/>
                </a:solidFill>
              </a:rPr>
              <a:t>2133 MB/s</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Front Side Bus </a:t>
            </a:r>
            <a:r>
              <a:rPr lang="ca-ES" sz="1200">
                <a:solidFill>
                  <a:srgbClr val="3F3F3F"/>
                </a:solidFill>
              </a:rPr>
              <a:t>(Core Speed / Multiplier)</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a:solidFill>
                  <a:srgbClr val="3F3F3F"/>
                </a:solidFill>
              </a:rPr>
              <a:t>Memory Bus </a:t>
            </a:r>
            <a:r>
              <a:rPr lang="ca-ES" sz="1200">
                <a:solidFill>
                  <a:srgbClr val="3F3F3F"/>
                </a:solidFill>
              </a:rPr>
              <a:t>(</a:t>
            </a:r>
            <a:r>
              <a:rPr lang="ca-ES" sz="1200" u="sng">
                <a:solidFill>
                  <a:schemeClr val="hlink"/>
                </a:solidFill>
                <a:hlinkClick r:id="rId4"/>
              </a:rPr>
              <a:t>DRAM_ratio:FSB_ratio</a:t>
            </a:r>
            <a:r>
              <a:rPr lang="ca-ES" sz="1200">
                <a:solidFill>
                  <a:srgbClr val="3F3F3F"/>
                </a:solidFill>
              </a:rPr>
              <a:t> x </a:t>
            </a:r>
            <a:r>
              <a:rPr lang="ca-ES" sz="1200" u="sng">
                <a:solidFill>
                  <a:schemeClr val="hlink"/>
                </a:solidFill>
                <a:hlinkClick r:id="rId5"/>
              </a:rPr>
              <a:t>FSB_speed</a:t>
            </a:r>
            <a:r>
              <a:rPr lang="ca-ES" sz="1200">
                <a:solidFill>
                  <a:srgbClr val="3F3F3F"/>
                </a:solidFill>
              </a:rPr>
              <a:t>)</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u="sng">
                <a:solidFill>
                  <a:schemeClr val="hlink"/>
                </a:solidFill>
                <a:hlinkClick r:id="rId6"/>
              </a:rPr>
              <a:t>ATA</a:t>
            </a:r>
            <a:r>
              <a:rPr lang="ca-ES" sz="1800">
                <a:solidFill>
                  <a:srgbClr val="3F3F3F"/>
                </a:solidFill>
              </a:rPr>
              <a:t> Bus </a:t>
            </a:r>
            <a:r>
              <a:rPr lang="ca-ES" sz="1200">
                <a:solidFill>
                  <a:srgbClr val="3F3F3F"/>
                </a:solidFill>
              </a:rPr>
              <a:t>(166 MB/s)</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800" u="sng">
                <a:solidFill>
                  <a:schemeClr val="hlink"/>
                </a:solidFill>
                <a:hlinkClick r:id="rId7"/>
              </a:rPr>
              <a:t>PCI</a:t>
            </a:r>
            <a:r>
              <a:rPr lang="ca-ES" sz="1800">
                <a:solidFill>
                  <a:srgbClr val="3F3F3F"/>
                </a:solidFill>
              </a:rPr>
              <a:t> Bus  </a:t>
            </a:r>
            <a:endParaRPr sz="18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Originally 33 MHz, 32-bit wide, 133 MB/s peak transfer rate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More recently 66 MHz, 64-bit, 528 MB/s peak transfer rate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Shared bus with arbitration. Winner becomes bus master and can connect to CPU or DRAM through the Southbridge and Nordbridge.</a:t>
            </a:r>
            <a:endParaRPr sz="1200">
              <a:solidFill>
                <a:srgbClr val="3F3F3F"/>
              </a:solidFill>
            </a:endParaRPr>
          </a:p>
        </p:txBody>
      </p:sp>
      <p:sp>
        <p:nvSpPr>
          <p:cNvPr id="182" name="Google Shape;182;p21"/>
          <p:cNvSpPr/>
          <p:nvPr/>
        </p:nvSpPr>
        <p:spPr>
          <a:xfrm>
            <a:off x="663352" y="808050"/>
            <a:ext cx="8712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solidFill>
                  <a:schemeClr val="dk1"/>
                </a:solidFill>
              </a:rPr>
              <a:t>Chipset</a:t>
            </a:r>
            <a:endParaRPr sz="2400">
              <a:solidFill>
                <a:schemeClr val="dk1"/>
              </a:solidFill>
            </a:endParaRPr>
          </a:p>
          <a:p>
            <a:pPr marL="0" marR="0" lvl="0" indent="0" algn="l" rtl="0">
              <a:spcBef>
                <a:spcPts val="0"/>
              </a:spcBef>
              <a:spcAft>
                <a:spcPts val="0"/>
              </a:spcAft>
              <a:buNone/>
            </a:pPr>
            <a:r>
              <a:rPr lang="ca-ES" sz="2400">
                <a:solidFill>
                  <a:schemeClr val="dk1"/>
                </a:solidFill>
              </a:rPr>
              <a:t>Data Flow Management System</a:t>
            </a:r>
            <a:endParaRPr sz="2400">
              <a:solidFill>
                <a:schemeClr val="dk1"/>
              </a:solidFill>
            </a:endParaRPr>
          </a:p>
          <a:p>
            <a:pPr marL="0" marR="0" lvl="0" indent="0" algn="l" rtl="0">
              <a:spcBef>
                <a:spcPts val="0"/>
              </a:spcBef>
              <a:spcAft>
                <a:spcPts val="0"/>
              </a:spcAft>
              <a:buNone/>
            </a:pPr>
            <a:endParaRPr sz="2400">
              <a:solidFill>
                <a:schemeClr val="dk1"/>
              </a:solidFill>
            </a:endParaRPr>
          </a:p>
        </p:txBody>
      </p:sp>
      <p:pic>
        <p:nvPicPr>
          <p:cNvPr id="183" name="Google Shape;183;p2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806659" y="1303581"/>
            <a:ext cx="3277331" cy="4085812"/>
          </a:xfrm>
          <a:prstGeom prst="rect">
            <a:avLst/>
          </a:prstGeom>
          <a:noFill/>
          <a:ln>
            <a:noFill/>
          </a:ln>
        </p:spPr>
      </p:pic>
      <p:graphicFrame>
        <p:nvGraphicFramePr>
          <p:cNvPr id="184" name="Google Shape;184;p21"/>
          <p:cNvGraphicFramePr/>
          <p:nvPr/>
        </p:nvGraphicFramePr>
        <p:xfrm>
          <a:off x="5893679" y="282464"/>
          <a:ext cx="3000000" cy="3000000"/>
        </p:xfrm>
        <a:graphic>
          <a:graphicData uri="http://schemas.openxmlformats.org/drawingml/2006/table">
            <a:tbl>
              <a:tblPr firstRow="1" bandRow="1">
                <a:noFill/>
                <a:tableStyleId>{CFBDBBD4-79DC-48A4-96E6-66D6DAC8A238}</a:tableStyleId>
              </a:tblPr>
              <a:tblGrid>
                <a:gridCol w="3008850">
                  <a:extLst>
                    <a:ext uri="{9D8B030D-6E8A-4147-A177-3AD203B41FA5}">
                      <a16:colId xmlns:a16="http://schemas.microsoft.com/office/drawing/2014/main" val="20000"/>
                    </a:ext>
                  </a:extLst>
                </a:gridCol>
              </a:tblGrid>
              <a:tr h="269200">
                <a:tc>
                  <a:txBody>
                    <a:bodyPr/>
                    <a:lstStyle/>
                    <a:p>
                      <a:pPr marL="0" marR="0" lvl="0" indent="0" algn="l" rtl="0">
                        <a:spcBef>
                          <a:spcPts val="0"/>
                        </a:spcBef>
                        <a:spcAft>
                          <a:spcPts val="0"/>
                        </a:spcAft>
                        <a:buSzPts val="1100"/>
                        <a:buNone/>
                      </a:pPr>
                      <a:r>
                        <a:rPr lang="ca-ES"/>
                        <a:t>Northbridge</a:t>
                      </a:r>
                      <a:endParaRPr sz="1400"/>
                    </a:p>
                  </a:txBody>
                  <a:tcPr marL="91450" marR="91450" marT="45725" marB="45725"/>
                </a:tc>
                <a:extLst>
                  <a:ext uri="{0D108BD9-81ED-4DB2-BD59-A6C34878D82A}">
                    <a16:rowId xmlns:a16="http://schemas.microsoft.com/office/drawing/2014/main" val="10000"/>
                  </a:ext>
                </a:extLst>
              </a:tr>
              <a:tr h="269200">
                <a:tc>
                  <a:txBody>
                    <a:bodyPr/>
                    <a:lstStyle/>
                    <a:p>
                      <a:pPr marL="0" marR="0" lvl="0" indent="0" algn="l" rtl="0">
                        <a:spcBef>
                          <a:spcPts val="0"/>
                        </a:spcBef>
                        <a:spcAft>
                          <a:spcPts val="0"/>
                        </a:spcAft>
                        <a:buNone/>
                      </a:pPr>
                      <a:r>
                        <a:rPr lang="ca-ES"/>
                        <a:t>Connects 3 components that must communicate at high speed; CPU, DRAM and Video.</a:t>
                      </a:r>
                      <a:endParaRPr sz="140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85" name="Google Shape;185;p21"/>
          <p:cNvGraphicFramePr/>
          <p:nvPr/>
        </p:nvGraphicFramePr>
        <p:xfrm>
          <a:off x="5875871" y="5443064"/>
          <a:ext cx="3000000" cy="3000000"/>
        </p:xfrm>
        <a:graphic>
          <a:graphicData uri="http://schemas.openxmlformats.org/drawingml/2006/table">
            <a:tbl>
              <a:tblPr firstRow="1" bandRow="1">
                <a:noFill/>
                <a:tableStyleId>{CFBDBBD4-79DC-48A4-96E6-66D6DAC8A238}</a:tableStyleId>
              </a:tblPr>
              <a:tblGrid>
                <a:gridCol w="3008850">
                  <a:extLst>
                    <a:ext uri="{9D8B030D-6E8A-4147-A177-3AD203B41FA5}">
                      <a16:colId xmlns:a16="http://schemas.microsoft.com/office/drawing/2014/main" val="20000"/>
                    </a:ext>
                  </a:extLst>
                </a:gridCol>
              </a:tblGrid>
              <a:tr h="269200">
                <a:tc>
                  <a:txBody>
                    <a:bodyPr/>
                    <a:lstStyle/>
                    <a:p>
                      <a:pPr marL="0" marR="0" lvl="0" indent="0" algn="l" rtl="0">
                        <a:spcBef>
                          <a:spcPts val="0"/>
                        </a:spcBef>
                        <a:spcAft>
                          <a:spcPts val="0"/>
                        </a:spcAft>
                        <a:buSzPts val="1100"/>
                        <a:buNone/>
                      </a:pPr>
                      <a:r>
                        <a:rPr lang="ca-ES"/>
                        <a:t>Southbridge</a:t>
                      </a:r>
                      <a:endParaRPr sz="1400"/>
                    </a:p>
                  </a:txBody>
                  <a:tcPr marL="91450" marR="91450" marT="45725" marB="45725"/>
                </a:tc>
                <a:extLst>
                  <a:ext uri="{0D108BD9-81ED-4DB2-BD59-A6C34878D82A}">
                    <a16:rowId xmlns:a16="http://schemas.microsoft.com/office/drawing/2014/main" val="10000"/>
                  </a:ext>
                </a:extLst>
              </a:tr>
              <a:tr h="269200">
                <a:tc>
                  <a:txBody>
                    <a:bodyPr/>
                    <a:lstStyle/>
                    <a:p>
                      <a:pPr marL="0" marR="0" lvl="0" indent="0" algn="l" rtl="0">
                        <a:spcBef>
                          <a:spcPts val="0"/>
                        </a:spcBef>
                        <a:spcAft>
                          <a:spcPts val="0"/>
                        </a:spcAft>
                        <a:buNone/>
                      </a:pPr>
                      <a:r>
                        <a:rPr lang="ca-ES"/>
                        <a:t>Serves as a concentrator for slower I/O devices. </a:t>
                      </a:r>
                      <a:endParaRPr sz="1400"/>
                    </a:p>
                  </a:txBody>
                  <a:tcPr marL="91450" marR="91450" marT="45725" marB="45725"/>
                </a:tc>
                <a:extLst>
                  <a:ext uri="{0D108BD9-81ED-4DB2-BD59-A6C34878D82A}">
                    <a16:rowId xmlns:a16="http://schemas.microsoft.com/office/drawing/2014/main" val="10001"/>
                  </a:ext>
                </a:extLst>
              </a:tr>
            </a:tbl>
          </a:graphicData>
        </a:graphic>
      </p:graphicFrame>
      <p:pic>
        <p:nvPicPr>
          <p:cNvPr id="186" name="Google Shape;186;p21"/>
          <p:cNvPicPr preferRelativeResize="0"/>
          <p:nvPr/>
        </p:nvPicPr>
        <p:blipFill>
          <a:blip r:embed="rId9">
            <a:alphaModFix/>
          </a:blip>
          <a:stretch>
            <a:fillRect/>
          </a:stretch>
        </p:blipFill>
        <p:spPr>
          <a:xfrm>
            <a:off x="482175" y="4583900"/>
            <a:ext cx="5324475" cy="2114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40</a:t>
            </a:fld>
            <a:endParaRPr/>
          </a:p>
        </p:txBody>
      </p:sp>
      <p:pic>
        <p:nvPicPr>
          <p:cNvPr id="610" name="Google Shape;610;p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96500" y="173899"/>
            <a:ext cx="3829150" cy="2871875"/>
          </a:xfrm>
          <a:prstGeom prst="rect">
            <a:avLst/>
          </a:prstGeom>
          <a:noFill/>
          <a:ln>
            <a:noFill/>
          </a:ln>
        </p:spPr>
      </p:pic>
      <p:pic>
        <p:nvPicPr>
          <p:cNvPr id="611" name="Google Shape;611;p5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58752" y="323701"/>
            <a:ext cx="4837722" cy="3628275"/>
          </a:xfrm>
          <a:prstGeom prst="rect">
            <a:avLst/>
          </a:prstGeom>
          <a:noFill/>
          <a:ln>
            <a:noFill/>
          </a:ln>
        </p:spPr>
      </p:pic>
      <p:pic>
        <p:nvPicPr>
          <p:cNvPr id="612" name="Google Shape;612;p5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595100" y="3158950"/>
            <a:ext cx="4244426" cy="3183300"/>
          </a:xfrm>
          <a:prstGeom prst="rect">
            <a:avLst/>
          </a:prstGeom>
          <a:noFill/>
          <a:ln>
            <a:noFill/>
          </a:ln>
        </p:spPr>
      </p:pic>
      <p:pic>
        <p:nvPicPr>
          <p:cNvPr id="613" name="Google Shape;613;p57">
            <a:hlinkClick r:id="rId6"/>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71100" y="3210049"/>
            <a:ext cx="3577752" cy="35074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GPU</a:t>
            </a:r>
            <a:endParaRPr/>
          </a:p>
        </p:txBody>
      </p:sp>
      <p:sp>
        <p:nvSpPr>
          <p:cNvPr id="620" name="Google Shape;620;p5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41</a:t>
            </a:fld>
            <a:endParaRPr/>
          </a:p>
        </p:txBody>
      </p:sp>
      <p:pic>
        <p:nvPicPr>
          <p:cNvPr id="621" name="Google Shape;621;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20976" y="1592449"/>
            <a:ext cx="2727525" cy="1868600"/>
          </a:xfrm>
          <a:prstGeom prst="rect">
            <a:avLst/>
          </a:prstGeom>
          <a:noFill/>
          <a:ln>
            <a:noFill/>
          </a:ln>
        </p:spPr>
      </p:pic>
      <p:pic>
        <p:nvPicPr>
          <p:cNvPr id="622" name="Google Shape;622;p5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1000" y="3915825"/>
            <a:ext cx="4576689" cy="2125537"/>
          </a:xfrm>
          <a:prstGeom prst="rect">
            <a:avLst/>
          </a:prstGeom>
          <a:noFill/>
          <a:ln>
            <a:noFill/>
          </a:ln>
        </p:spPr>
      </p:pic>
      <p:sp>
        <p:nvSpPr>
          <p:cNvPr id="623" name="Google Shape;623;p58"/>
          <p:cNvSpPr txBox="1"/>
          <p:nvPr/>
        </p:nvSpPr>
        <p:spPr>
          <a:xfrm>
            <a:off x="5030775" y="4538350"/>
            <a:ext cx="4986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ca-ES"/>
              <a:t>– GPUs for parallel parts where throughput wins.</a:t>
            </a:r>
            <a:endParaRPr/>
          </a:p>
          <a:p>
            <a:pPr marL="0" lvl="0" indent="0" algn="l" rtl="0">
              <a:spcBef>
                <a:spcPts val="0"/>
              </a:spcBef>
              <a:spcAft>
                <a:spcPts val="0"/>
              </a:spcAft>
              <a:buNone/>
            </a:pPr>
            <a:r>
              <a:rPr lang="ca-ES"/>
              <a:t>– GPUs can be 10X+ faster than CPUs for parallel code.</a:t>
            </a:r>
            <a:endParaRPr/>
          </a:p>
        </p:txBody>
      </p:sp>
      <p:pic>
        <p:nvPicPr>
          <p:cNvPr id="624" name="Google Shape;624;p5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995525" y="3791500"/>
            <a:ext cx="3537948" cy="1680525"/>
          </a:xfrm>
          <a:prstGeom prst="rect">
            <a:avLst/>
          </a:prstGeom>
          <a:noFill/>
          <a:ln>
            <a:noFill/>
          </a:ln>
        </p:spPr>
      </p:pic>
      <p:pic>
        <p:nvPicPr>
          <p:cNvPr id="625" name="Google Shape;625;p58"/>
          <p:cNvPicPr preferRelativeResize="0"/>
          <p:nvPr/>
        </p:nvPicPr>
        <p:blipFill>
          <a:blip r:embed="rId6">
            <a:alphaModFix/>
          </a:blip>
          <a:stretch>
            <a:fillRect/>
          </a:stretch>
        </p:blipFill>
        <p:spPr>
          <a:xfrm>
            <a:off x="4324350" y="747450"/>
            <a:ext cx="3962400" cy="1789471"/>
          </a:xfrm>
          <a:prstGeom prst="rect">
            <a:avLst/>
          </a:prstGeom>
          <a:noFill/>
          <a:ln>
            <a:noFill/>
          </a:ln>
        </p:spPr>
      </p:pic>
      <p:sp>
        <p:nvSpPr>
          <p:cNvPr id="626" name="Google Shape;626;p58"/>
          <p:cNvSpPr txBox="1"/>
          <p:nvPr/>
        </p:nvSpPr>
        <p:spPr>
          <a:xfrm>
            <a:off x="8323725" y="589900"/>
            <a:ext cx="3645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Small caches</a:t>
            </a:r>
            <a:endParaRPr/>
          </a:p>
          <a:p>
            <a:pPr marL="0" lvl="0" indent="457200" algn="l" rtl="0">
              <a:spcBef>
                <a:spcPts val="0"/>
              </a:spcBef>
              <a:spcAft>
                <a:spcPts val="0"/>
              </a:spcAft>
              <a:buNone/>
            </a:pPr>
            <a:r>
              <a:rPr lang="ca-ES"/>
              <a:t>To boost memory throughput</a:t>
            </a:r>
            <a:endParaRPr/>
          </a:p>
          <a:p>
            <a:pPr marL="0" lvl="0" indent="0" algn="l" rtl="0">
              <a:spcBef>
                <a:spcPts val="0"/>
              </a:spcBef>
              <a:spcAft>
                <a:spcPts val="0"/>
              </a:spcAft>
              <a:buNone/>
            </a:pPr>
            <a:r>
              <a:rPr lang="ca-ES"/>
              <a:t>Simple control</a:t>
            </a:r>
            <a:endParaRPr/>
          </a:p>
          <a:p>
            <a:pPr marL="0" lvl="0" indent="457200" algn="l" rtl="0">
              <a:spcBef>
                <a:spcPts val="0"/>
              </a:spcBef>
              <a:spcAft>
                <a:spcPts val="0"/>
              </a:spcAft>
              <a:buNone/>
            </a:pPr>
            <a:r>
              <a:rPr lang="ca-ES"/>
              <a:t>No branch prediction</a:t>
            </a:r>
            <a:endParaRPr/>
          </a:p>
          <a:p>
            <a:pPr marL="0" lvl="0" indent="457200" algn="l" rtl="0">
              <a:spcBef>
                <a:spcPts val="0"/>
              </a:spcBef>
              <a:spcAft>
                <a:spcPts val="0"/>
              </a:spcAft>
              <a:buNone/>
            </a:pPr>
            <a:r>
              <a:rPr lang="ca-ES"/>
              <a:t>No data forwarding</a:t>
            </a:r>
            <a:endParaRPr/>
          </a:p>
          <a:p>
            <a:pPr marL="0" lvl="0" indent="0" algn="l" rtl="0">
              <a:spcBef>
                <a:spcPts val="0"/>
              </a:spcBef>
              <a:spcAft>
                <a:spcPts val="0"/>
              </a:spcAft>
              <a:buNone/>
            </a:pPr>
            <a:r>
              <a:rPr lang="ca-ES"/>
              <a:t>GPU</a:t>
            </a:r>
            <a:endParaRPr/>
          </a:p>
          <a:p>
            <a:pPr marL="0" lvl="0" indent="0" algn="l" rtl="0">
              <a:spcBef>
                <a:spcPts val="0"/>
              </a:spcBef>
              <a:spcAft>
                <a:spcPts val="0"/>
              </a:spcAft>
              <a:buNone/>
            </a:pPr>
            <a:r>
              <a:rPr lang="ca-ES"/>
              <a:t>– Energy efficient ALUs</a:t>
            </a:r>
            <a:endParaRPr/>
          </a:p>
          <a:p>
            <a:pPr marL="0" lvl="0" indent="457200" algn="l" rtl="0">
              <a:spcBef>
                <a:spcPts val="0"/>
              </a:spcBef>
              <a:spcAft>
                <a:spcPts val="0"/>
              </a:spcAft>
              <a:buNone/>
            </a:pPr>
            <a:r>
              <a:rPr lang="ca-ES"/>
              <a:t> Many, long latency but heavily</a:t>
            </a:r>
            <a:endParaRPr/>
          </a:p>
          <a:p>
            <a:pPr marL="0" lvl="0" indent="457200" algn="l" rtl="0">
              <a:spcBef>
                <a:spcPts val="0"/>
              </a:spcBef>
              <a:spcAft>
                <a:spcPts val="0"/>
              </a:spcAft>
              <a:buNone/>
            </a:pPr>
            <a:r>
              <a:rPr lang="ca-ES"/>
              <a:t>pipelined for high throughput</a:t>
            </a:r>
            <a:endParaRPr/>
          </a:p>
          <a:p>
            <a:pPr marL="0" lvl="0" indent="0" algn="l" rtl="0">
              <a:spcBef>
                <a:spcPts val="0"/>
              </a:spcBef>
              <a:spcAft>
                <a:spcPts val="0"/>
              </a:spcAft>
              <a:buNone/>
            </a:pPr>
            <a:r>
              <a:rPr lang="ca-ES"/>
              <a:t>– Require massive number of threads to tolerate latencies</a:t>
            </a:r>
            <a:endParaRPr/>
          </a:p>
          <a:p>
            <a:pPr marL="0" lvl="0" indent="457200" algn="l" rtl="0">
              <a:spcBef>
                <a:spcPts val="0"/>
              </a:spcBef>
              <a:spcAft>
                <a:spcPts val="0"/>
              </a:spcAft>
              <a:buNone/>
            </a:pPr>
            <a:r>
              <a:rPr lang="ca-ES"/>
              <a:t>Threading logic</a:t>
            </a:r>
            <a:endParaRPr/>
          </a:p>
          <a:p>
            <a:pPr marL="0" lvl="0" indent="457200" algn="l" rtl="0">
              <a:spcBef>
                <a:spcPts val="0"/>
              </a:spcBef>
              <a:spcAft>
                <a:spcPts val="0"/>
              </a:spcAft>
              <a:buNone/>
            </a:pPr>
            <a:r>
              <a:rPr lang="ca-ES"/>
              <a:t>Thread state</a:t>
            </a:r>
            <a:endParaRPr/>
          </a:p>
        </p:txBody>
      </p:sp>
      <p:sp>
        <p:nvSpPr>
          <p:cNvPr id="627" name="Google Shape;627;p58"/>
          <p:cNvSpPr txBox="1"/>
          <p:nvPr/>
        </p:nvSpPr>
        <p:spPr>
          <a:xfrm>
            <a:off x="6274075" y="209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Throughput Oriented Design</a:t>
            </a:r>
            <a:endParaRPr/>
          </a:p>
        </p:txBody>
      </p:sp>
      <p:sp>
        <p:nvSpPr>
          <p:cNvPr id="628" name="Google Shape;628;p58"/>
          <p:cNvSpPr txBox="1"/>
          <p:nvPr/>
        </p:nvSpPr>
        <p:spPr>
          <a:xfrm>
            <a:off x="593250" y="6122350"/>
            <a:ext cx="584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solidFill>
                  <a:schemeClr val="dk1"/>
                </a:solidFill>
              </a:rPr>
              <a:t>– CPUs for sequential parts where latency matters.</a:t>
            </a:r>
            <a:endParaRPr>
              <a:solidFill>
                <a:schemeClr val="dk1"/>
              </a:solidFill>
            </a:endParaRPr>
          </a:p>
          <a:p>
            <a:pPr marL="0" lvl="0" indent="0" algn="l" rtl="0">
              <a:spcBef>
                <a:spcPts val="0"/>
              </a:spcBef>
              <a:spcAft>
                <a:spcPts val="0"/>
              </a:spcAft>
              <a:buNone/>
            </a:pPr>
            <a:r>
              <a:rPr lang="ca-ES">
                <a:solidFill>
                  <a:schemeClr val="dk1"/>
                </a:solidFill>
              </a:rPr>
              <a:t>– CPUs can be 10X+ faster than GPUs for sequential code.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42</a:t>
            </a:fld>
            <a:endParaRPr/>
          </a:p>
        </p:txBody>
      </p:sp>
      <p:pic>
        <p:nvPicPr>
          <p:cNvPr id="635" name="Google Shape;635;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1225" y="1762150"/>
            <a:ext cx="5059681" cy="304800"/>
          </a:xfrm>
          <a:prstGeom prst="rect">
            <a:avLst/>
          </a:prstGeom>
          <a:noFill/>
          <a:ln>
            <a:noFill/>
          </a:ln>
        </p:spPr>
      </p:pic>
      <p:pic>
        <p:nvPicPr>
          <p:cNvPr id="636" name="Google Shape;636;p59"/>
          <p:cNvPicPr preferRelativeResize="0"/>
          <p:nvPr/>
        </p:nvPicPr>
        <p:blipFill>
          <a:blip r:embed="rId4">
            <a:alphaModFix/>
          </a:blip>
          <a:stretch>
            <a:fillRect/>
          </a:stretch>
        </p:blipFill>
        <p:spPr>
          <a:xfrm>
            <a:off x="431225" y="2432925"/>
            <a:ext cx="3981450" cy="514350"/>
          </a:xfrm>
          <a:prstGeom prst="rect">
            <a:avLst/>
          </a:prstGeom>
          <a:noFill/>
          <a:ln>
            <a:noFill/>
          </a:ln>
        </p:spPr>
      </p:pic>
      <p:pic>
        <p:nvPicPr>
          <p:cNvPr id="637" name="Google Shape;637;p59"/>
          <p:cNvPicPr preferRelativeResize="0"/>
          <p:nvPr/>
        </p:nvPicPr>
        <p:blipFill>
          <a:blip r:embed="rId5">
            <a:alphaModFix/>
          </a:blip>
          <a:stretch>
            <a:fillRect/>
          </a:stretch>
        </p:blipFill>
        <p:spPr>
          <a:xfrm>
            <a:off x="431225" y="3253925"/>
            <a:ext cx="3076575" cy="1981200"/>
          </a:xfrm>
          <a:prstGeom prst="rect">
            <a:avLst/>
          </a:prstGeom>
          <a:noFill/>
          <a:ln>
            <a:noFill/>
          </a:ln>
        </p:spPr>
      </p:pic>
      <p:sp>
        <p:nvSpPr>
          <p:cNvPr id="638" name="Google Shape;638;p59"/>
          <p:cNvSpPr txBox="1"/>
          <p:nvPr/>
        </p:nvSpPr>
        <p:spPr>
          <a:xfrm>
            <a:off x="659425" y="1305150"/>
            <a:ext cx="10801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1100">
                <a:solidFill>
                  <a:schemeClr val="dk1"/>
                </a:solidFill>
              </a:rPr>
              <a:t>An acronym for </a:t>
            </a:r>
            <a:r>
              <a:rPr lang="ca-ES" sz="1100" b="1">
                <a:solidFill>
                  <a:schemeClr val="dk1"/>
                </a:solidFill>
              </a:rPr>
              <a:t>Compute Unified Device Architecture</a:t>
            </a:r>
            <a:r>
              <a:rPr lang="ca-ES" sz="1100">
                <a:solidFill>
                  <a:schemeClr val="dk1"/>
                </a:solidFill>
              </a:rPr>
              <a:t>, CUDA is a parallel computing platform and application programming interface (API) model created by Nvidia.</a:t>
            </a:r>
            <a:endParaRPr/>
          </a:p>
        </p:txBody>
      </p:sp>
      <p:sp>
        <p:nvSpPr>
          <p:cNvPr id="639" name="Google Shape;639;p59"/>
          <p:cNvSpPr txBox="1"/>
          <p:nvPr/>
        </p:nvSpPr>
        <p:spPr>
          <a:xfrm>
            <a:off x="3737375" y="3048525"/>
            <a:ext cx="7539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mykernel&lt;&lt;&lt;1,1&gt;&gt;&gt;();</a:t>
            </a:r>
            <a:endParaRPr/>
          </a:p>
          <a:p>
            <a:pPr marL="0" lvl="0" indent="0" algn="l" rtl="0">
              <a:spcBef>
                <a:spcPts val="0"/>
              </a:spcBef>
              <a:spcAft>
                <a:spcPts val="0"/>
              </a:spcAft>
              <a:buNone/>
            </a:pPr>
            <a:r>
              <a:rPr lang="ca-ES"/>
              <a:t>• Kernel: a C function which is flagged to be run on a GPU (or a device).</a:t>
            </a:r>
            <a:endParaRPr/>
          </a:p>
          <a:p>
            <a:pPr marL="0" lvl="0" indent="0" algn="l" rtl="0">
              <a:spcBef>
                <a:spcPts val="0"/>
              </a:spcBef>
              <a:spcAft>
                <a:spcPts val="0"/>
              </a:spcAft>
              <a:buNone/>
            </a:pPr>
            <a:r>
              <a:rPr lang="ca-ES"/>
              <a:t>• Triple angle brackets mark a call from host code to device code. Also called a “kernel launch”</a:t>
            </a:r>
            <a:endParaRPr/>
          </a:p>
        </p:txBody>
      </p:sp>
      <p:sp>
        <p:nvSpPr>
          <p:cNvPr id="640" name="Google Shape;640;p59"/>
          <p:cNvSpPr txBox="1"/>
          <p:nvPr/>
        </p:nvSpPr>
        <p:spPr>
          <a:xfrm>
            <a:off x="3866250" y="4050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kernel_routine&lt;&lt;&lt;gridDim, blockDim&gt;&gt;&gt;(args);</a:t>
            </a:r>
            <a:endParaRPr/>
          </a:p>
        </p:txBody>
      </p:sp>
      <p:pic>
        <p:nvPicPr>
          <p:cNvPr id="641" name="Google Shape;641;p5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965026" y="4400025"/>
            <a:ext cx="2180117" cy="2457976"/>
          </a:xfrm>
          <a:prstGeom prst="rect">
            <a:avLst/>
          </a:prstGeom>
          <a:noFill/>
          <a:ln>
            <a:noFill/>
          </a:ln>
        </p:spPr>
      </p:pic>
      <p:sp>
        <p:nvSpPr>
          <p:cNvPr id="642" name="Google Shape;642;p59"/>
          <p:cNvSpPr txBox="1"/>
          <p:nvPr/>
        </p:nvSpPr>
        <p:spPr>
          <a:xfrm>
            <a:off x="56850" y="7404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CUDA</a:t>
            </a:r>
            <a:endParaRPr/>
          </a:p>
        </p:txBody>
      </p:sp>
      <p:pic>
        <p:nvPicPr>
          <p:cNvPr id="643" name="Google Shape;643;p5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925575" y="104225"/>
            <a:ext cx="1242975" cy="1242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0250" y="1966200"/>
            <a:ext cx="4519025" cy="2711415"/>
          </a:xfrm>
          <a:prstGeom prst="rect">
            <a:avLst/>
          </a:prstGeom>
          <a:noFill/>
          <a:ln>
            <a:noFill/>
          </a:ln>
        </p:spPr>
      </p:pic>
      <p:sp>
        <p:nvSpPr>
          <p:cNvPr id="650" name="Google Shape;650;p6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43</a:t>
            </a:fld>
            <a:endParaRPr/>
          </a:p>
        </p:txBody>
      </p:sp>
      <p:sp>
        <p:nvSpPr>
          <p:cNvPr id="651" name="Google Shape;651;p60"/>
          <p:cNvSpPr txBox="1"/>
          <p:nvPr/>
        </p:nvSpPr>
        <p:spPr>
          <a:xfrm>
            <a:off x="176525" y="1550525"/>
            <a:ext cx="77586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Scalable Link Interface</a:t>
            </a:r>
            <a:r>
              <a:rPr lang="ca-ES">
                <a:solidFill>
                  <a:schemeClr val="dk1"/>
                </a:solidFill>
              </a:rPr>
              <a:t> ( </a:t>
            </a:r>
            <a:r>
              <a:rPr lang="ca-ES" sz="1800" b="1" u="sng">
                <a:solidFill>
                  <a:schemeClr val="hlink"/>
                </a:solidFill>
                <a:hlinkClick r:id="rId4"/>
              </a:rPr>
              <a:t>SLI</a:t>
            </a:r>
            <a:r>
              <a:rPr lang="ca-ES" sz="1800" b="1">
                <a:solidFill>
                  <a:srgbClr val="3F3F3F"/>
                </a:solidFill>
              </a:rPr>
              <a:t> ) and Crossfire</a:t>
            </a:r>
            <a:endParaRPr/>
          </a:p>
        </p:txBody>
      </p:sp>
      <p:pic>
        <p:nvPicPr>
          <p:cNvPr id="652" name="Google Shape;652;p6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246350" y="4284300"/>
            <a:ext cx="4109250" cy="2573699"/>
          </a:xfrm>
          <a:prstGeom prst="rect">
            <a:avLst/>
          </a:prstGeom>
          <a:noFill/>
          <a:ln>
            <a:noFill/>
          </a:ln>
        </p:spPr>
      </p:pic>
      <p:pic>
        <p:nvPicPr>
          <p:cNvPr id="653" name="Google Shape;653;p60">
            <a:hlinkClick r:id="rId6"/>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028550" y="312998"/>
            <a:ext cx="1082875" cy="1007050"/>
          </a:xfrm>
          <a:prstGeom prst="rect">
            <a:avLst/>
          </a:prstGeom>
          <a:noFill/>
          <a:ln>
            <a:noFill/>
          </a:ln>
        </p:spPr>
      </p:pic>
      <p:pic>
        <p:nvPicPr>
          <p:cNvPr id="654" name="Google Shape;654;p60">
            <a:hlinkClick r:id="rId8"/>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91725" y="242063"/>
            <a:ext cx="1190600" cy="1148925"/>
          </a:xfrm>
          <a:prstGeom prst="rect">
            <a:avLst/>
          </a:prstGeom>
          <a:noFill/>
          <a:ln>
            <a:noFill/>
          </a:ln>
        </p:spPr>
      </p:pic>
      <p:pic>
        <p:nvPicPr>
          <p:cNvPr id="655" name="Google Shape;655;p60">
            <a:hlinkClick r:id="rId10"/>
          </p:cNvPr>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6204425" y="635175"/>
            <a:ext cx="3069650" cy="3161300"/>
          </a:xfrm>
          <a:prstGeom prst="rect">
            <a:avLst/>
          </a:prstGeom>
          <a:noFill/>
          <a:ln>
            <a:noFill/>
          </a:ln>
        </p:spPr>
      </p:pic>
      <p:pic>
        <p:nvPicPr>
          <p:cNvPr id="656" name="Google Shape;656;p60"/>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6373912" y="3860925"/>
            <a:ext cx="2578274" cy="19400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44</a:t>
            </a:fld>
            <a:endParaRPr/>
          </a:p>
        </p:txBody>
      </p:sp>
      <p:pic>
        <p:nvPicPr>
          <p:cNvPr id="663" name="Google Shape;663;p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0125" y="355200"/>
            <a:ext cx="4288500" cy="1772175"/>
          </a:xfrm>
          <a:prstGeom prst="rect">
            <a:avLst/>
          </a:prstGeom>
          <a:noFill/>
          <a:ln>
            <a:noFill/>
          </a:ln>
        </p:spPr>
      </p:pic>
      <p:pic>
        <p:nvPicPr>
          <p:cNvPr id="664" name="Google Shape;664;p6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54276" y="405249"/>
            <a:ext cx="2430100" cy="2430125"/>
          </a:xfrm>
          <a:prstGeom prst="rect">
            <a:avLst/>
          </a:prstGeom>
          <a:noFill/>
          <a:ln>
            <a:noFill/>
          </a:ln>
        </p:spPr>
      </p:pic>
      <p:pic>
        <p:nvPicPr>
          <p:cNvPr id="665" name="Google Shape;665;p6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43800" y="2453974"/>
            <a:ext cx="3460976" cy="2289525"/>
          </a:xfrm>
          <a:prstGeom prst="rect">
            <a:avLst/>
          </a:prstGeom>
          <a:noFill/>
          <a:ln>
            <a:noFill/>
          </a:ln>
        </p:spPr>
      </p:pic>
      <p:pic>
        <p:nvPicPr>
          <p:cNvPr id="666" name="Google Shape;666;p6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223101" y="728450"/>
            <a:ext cx="2902824" cy="5677990"/>
          </a:xfrm>
          <a:prstGeom prst="rect">
            <a:avLst/>
          </a:prstGeom>
          <a:noFill/>
          <a:ln>
            <a:noFill/>
          </a:ln>
        </p:spPr>
      </p:pic>
      <p:pic>
        <p:nvPicPr>
          <p:cNvPr id="667" name="Google Shape;667;p6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43800" y="4829824"/>
            <a:ext cx="4532773" cy="1809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45</a:t>
            </a:fld>
            <a:endParaRPr/>
          </a:p>
        </p:txBody>
      </p:sp>
      <p:sp>
        <p:nvSpPr>
          <p:cNvPr id="674" name="Google Shape;674;p62"/>
          <p:cNvSpPr txBox="1"/>
          <p:nvPr/>
        </p:nvSpPr>
        <p:spPr>
          <a:xfrm>
            <a:off x="8813600" y="12060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5" name="Google Shape;675;p62"/>
          <p:cNvSpPr txBox="1"/>
          <p:nvPr/>
        </p:nvSpPr>
        <p:spPr>
          <a:xfrm>
            <a:off x="717175" y="5446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3600">
                <a:solidFill>
                  <a:schemeClr val="accent1"/>
                </a:solidFill>
              </a:rPr>
              <a:t>AUDIO</a:t>
            </a:r>
            <a:endParaRPr/>
          </a:p>
        </p:txBody>
      </p:sp>
      <p:pic>
        <p:nvPicPr>
          <p:cNvPr id="676" name="Google Shape;676;p62"/>
          <p:cNvPicPr preferRelativeResize="0"/>
          <p:nvPr/>
        </p:nvPicPr>
        <p:blipFill>
          <a:blip r:embed="rId3">
            <a:alphaModFix/>
          </a:blip>
          <a:stretch>
            <a:fillRect/>
          </a:stretch>
        </p:blipFill>
        <p:spPr>
          <a:xfrm>
            <a:off x="1165400" y="1283550"/>
            <a:ext cx="3709625" cy="5123925"/>
          </a:xfrm>
          <a:prstGeom prst="rect">
            <a:avLst/>
          </a:prstGeom>
          <a:noFill/>
          <a:ln>
            <a:noFill/>
          </a:ln>
        </p:spPr>
      </p:pic>
      <p:graphicFrame>
        <p:nvGraphicFramePr>
          <p:cNvPr id="677" name="Google Shape;677;p62"/>
          <p:cNvGraphicFramePr/>
          <p:nvPr/>
        </p:nvGraphicFramePr>
        <p:xfrm>
          <a:off x="5434696" y="643139"/>
          <a:ext cx="3000000" cy="3000000"/>
        </p:xfrm>
        <a:graphic>
          <a:graphicData uri="http://schemas.openxmlformats.org/drawingml/2006/table">
            <a:tbl>
              <a:tblPr firstRow="1" bandRow="1">
                <a:noFill/>
                <a:tableStyleId>{CFBDBBD4-79DC-48A4-96E6-66D6DAC8A238}</a:tableStyleId>
              </a:tblPr>
              <a:tblGrid>
                <a:gridCol w="3743850">
                  <a:extLst>
                    <a:ext uri="{9D8B030D-6E8A-4147-A177-3AD203B41FA5}">
                      <a16:colId xmlns:a16="http://schemas.microsoft.com/office/drawing/2014/main" val="20000"/>
                    </a:ext>
                  </a:extLst>
                </a:gridCol>
              </a:tblGrid>
              <a:tr h="244925">
                <a:tc>
                  <a:txBody>
                    <a:bodyPr/>
                    <a:lstStyle/>
                    <a:p>
                      <a:pPr marL="0" marR="0" lvl="0" indent="0" algn="l" rtl="0">
                        <a:spcBef>
                          <a:spcPts val="0"/>
                        </a:spcBef>
                        <a:spcAft>
                          <a:spcPts val="0"/>
                        </a:spcAft>
                        <a:buSzPts val="1100"/>
                        <a:buNone/>
                      </a:pPr>
                      <a:r>
                        <a:rPr lang="ca-ES"/>
                        <a:t>Sound levels</a:t>
                      </a:r>
                      <a:endParaRPr sz="1400"/>
                    </a:p>
                  </a:txBody>
                  <a:tcPr marL="91450" marR="91450" marT="45725" marB="45725"/>
                </a:tc>
                <a:extLst>
                  <a:ext uri="{0D108BD9-81ED-4DB2-BD59-A6C34878D82A}">
                    <a16:rowId xmlns:a16="http://schemas.microsoft.com/office/drawing/2014/main" val="10000"/>
                  </a:ext>
                </a:extLst>
              </a:tr>
              <a:tr h="2066475">
                <a:tc>
                  <a:txBody>
                    <a:bodyPr/>
                    <a:lstStyle/>
                    <a:p>
                      <a:pPr marL="0" marR="0" lvl="0" indent="0" algn="just" rtl="0">
                        <a:spcBef>
                          <a:spcPts val="0"/>
                        </a:spcBef>
                        <a:spcAft>
                          <a:spcPts val="0"/>
                        </a:spcAft>
                        <a:buClr>
                          <a:schemeClr val="dk1"/>
                        </a:buClr>
                        <a:buSzPts val="1100"/>
                        <a:buFont typeface="Arial"/>
                        <a:buNone/>
                      </a:pPr>
                      <a:r>
                        <a:rPr lang="ca-ES"/>
                        <a:t>The</a:t>
                      </a:r>
                      <a:r>
                        <a:rPr lang="ca-ES" b="1"/>
                        <a:t> acoustic pressures </a:t>
                      </a:r>
                      <a:r>
                        <a:rPr lang="ca-ES"/>
                        <a:t>at which it is sensitive the </a:t>
                      </a:r>
                      <a:r>
                        <a:rPr lang="ca-ES" b="1"/>
                        <a:t>human ear</a:t>
                      </a:r>
                      <a:r>
                        <a:rPr lang="ca-ES"/>
                        <a:t> varies by a </a:t>
                      </a:r>
                      <a:r>
                        <a:rPr lang="ca-ES" b="1"/>
                        <a:t>huge</a:t>
                      </a:r>
                      <a:r>
                        <a:rPr lang="ca-ES"/>
                        <a:t> interval. The acoustic </a:t>
                      </a:r>
                      <a:r>
                        <a:rPr lang="ca-ES" b="1"/>
                        <a:t>pressure minimal</a:t>
                      </a:r>
                      <a:r>
                        <a:rPr lang="ca-ES"/>
                        <a:t> that causes a sensation hearing is </a:t>
                      </a:r>
                      <a:r>
                        <a:rPr lang="ca-ES" b="1"/>
                        <a:t>20μ</a:t>
                      </a:r>
                      <a:r>
                        <a:rPr lang="ca-ES"/>
                        <a:t> Pa and the</a:t>
                      </a:r>
                      <a:r>
                        <a:rPr lang="ca-ES" b="1"/>
                        <a:t> threshold maximum</a:t>
                      </a:r>
                      <a:r>
                        <a:rPr lang="ca-ES"/>
                        <a:t> is around </a:t>
                      </a:r>
                      <a:r>
                        <a:rPr lang="ca-ES" b="1"/>
                        <a:t>20 Pa</a:t>
                      </a:r>
                      <a:r>
                        <a:rPr lang="ca-ES"/>
                        <a:t>.</a:t>
                      </a:r>
                      <a:endParaRPr/>
                    </a:p>
                    <a:p>
                      <a:pPr marL="0" marR="0" lvl="0" indent="0" algn="just" rtl="0">
                        <a:spcBef>
                          <a:spcPts val="0"/>
                        </a:spcBef>
                        <a:spcAft>
                          <a:spcPts val="0"/>
                        </a:spcAft>
                        <a:buClr>
                          <a:schemeClr val="dk1"/>
                        </a:buClr>
                        <a:buSzPts val="1100"/>
                        <a:buFont typeface="Arial"/>
                        <a:buNone/>
                      </a:pPr>
                      <a:r>
                        <a:rPr lang="ca-ES"/>
                        <a:t>The manipulation of values ​​that open such a vast field it is not comfortable, so the use of lization of another scale, logarithmic, and another unit, the </a:t>
                      </a:r>
                      <a:r>
                        <a:rPr lang="ca-ES" b="1"/>
                        <a:t>decibel (dB)</a:t>
                      </a:r>
                      <a:r>
                        <a:rPr lang="ca-ES"/>
                        <a:t>.</a:t>
                      </a:r>
                      <a:endParaRPr/>
                    </a:p>
                  </a:txBody>
                  <a:tcPr marL="91450" marR="91450" marT="45725" marB="45725"/>
                </a:tc>
                <a:extLst>
                  <a:ext uri="{0D108BD9-81ED-4DB2-BD59-A6C34878D82A}">
                    <a16:rowId xmlns:a16="http://schemas.microsoft.com/office/drawing/2014/main" val="10001"/>
                  </a:ext>
                </a:extLst>
              </a:tr>
            </a:tbl>
          </a:graphicData>
        </a:graphic>
      </p:graphicFrame>
      <p:sp>
        <p:nvSpPr>
          <p:cNvPr id="678" name="Google Shape;678;p62"/>
          <p:cNvSpPr txBox="1"/>
          <p:nvPr/>
        </p:nvSpPr>
        <p:spPr>
          <a:xfrm>
            <a:off x="0" y="0"/>
            <a:ext cx="409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679" name="Google Shape;679;p62"/>
          <p:cNvGraphicFramePr/>
          <p:nvPr/>
        </p:nvGraphicFramePr>
        <p:xfrm>
          <a:off x="5434696" y="3570314"/>
          <a:ext cx="3000000" cy="3000000"/>
        </p:xfrm>
        <a:graphic>
          <a:graphicData uri="http://schemas.openxmlformats.org/drawingml/2006/table">
            <a:tbl>
              <a:tblPr firstRow="1" bandRow="1">
                <a:noFill/>
                <a:tableStyleId>{CFBDBBD4-79DC-48A4-96E6-66D6DAC8A238}</a:tableStyleId>
              </a:tblPr>
              <a:tblGrid>
                <a:gridCol w="3454675">
                  <a:extLst>
                    <a:ext uri="{9D8B030D-6E8A-4147-A177-3AD203B41FA5}">
                      <a16:colId xmlns:a16="http://schemas.microsoft.com/office/drawing/2014/main" val="20000"/>
                    </a:ext>
                  </a:extLst>
                </a:gridCol>
              </a:tblGrid>
              <a:tr h="157400">
                <a:tc>
                  <a:txBody>
                    <a:bodyPr/>
                    <a:lstStyle/>
                    <a:p>
                      <a:pPr marL="0" marR="0" lvl="0" indent="0" algn="l" rtl="0">
                        <a:spcBef>
                          <a:spcPts val="0"/>
                        </a:spcBef>
                        <a:spcAft>
                          <a:spcPts val="0"/>
                        </a:spcAft>
                        <a:buSzPts val="1100"/>
                        <a:buNone/>
                      </a:pPr>
                      <a:r>
                        <a:rPr lang="ca-ES"/>
                        <a:t>What is a decibel (dB)?</a:t>
                      </a:r>
                      <a:endParaRPr/>
                    </a:p>
                  </a:txBody>
                  <a:tcPr marL="91450" marR="91450" marT="45725" marB="45725"/>
                </a:tc>
                <a:extLst>
                  <a:ext uri="{0D108BD9-81ED-4DB2-BD59-A6C34878D82A}">
                    <a16:rowId xmlns:a16="http://schemas.microsoft.com/office/drawing/2014/main" val="10000"/>
                  </a:ext>
                </a:extLst>
              </a:tr>
              <a:tr h="1011575">
                <a:tc>
                  <a:txBody>
                    <a:bodyPr/>
                    <a:lstStyle/>
                    <a:p>
                      <a:pPr marL="0" marR="0" lvl="0" indent="0" algn="just" rtl="0">
                        <a:spcBef>
                          <a:spcPts val="0"/>
                        </a:spcBef>
                        <a:spcAft>
                          <a:spcPts val="0"/>
                        </a:spcAft>
                        <a:buClr>
                          <a:schemeClr val="dk1"/>
                        </a:buClr>
                        <a:buSzPts val="1100"/>
                        <a:buFont typeface="Arial"/>
                        <a:buNone/>
                      </a:pPr>
                      <a:r>
                        <a:rPr lang="ca-ES"/>
                        <a:t>It is a dimensionless factor that expresses a relationship between two magnitudes of the same type in logarithmic form.</a:t>
                      </a:r>
                      <a:endParaRPr/>
                    </a:p>
                  </a:txBody>
                  <a:tcPr marL="91450" marR="91450" marT="45725" marB="45725"/>
                </a:tc>
                <a:extLst>
                  <a:ext uri="{0D108BD9-81ED-4DB2-BD59-A6C34878D82A}">
                    <a16:rowId xmlns:a16="http://schemas.microsoft.com/office/drawing/2014/main" val="10001"/>
                  </a:ext>
                </a:extLst>
              </a:tr>
            </a:tbl>
          </a:graphicData>
        </a:graphic>
      </p:graphicFrame>
      <p:pic>
        <p:nvPicPr>
          <p:cNvPr id="680" name="Google Shape;680;p6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95138" y="5683139"/>
            <a:ext cx="2613137" cy="491059"/>
          </a:xfrm>
          <a:prstGeom prst="rect">
            <a:avLst/>
          </a:prstGeom>
          <a:noFill/>
          <a:ln>
            <a:noFill/>
          </a:ln>
        </p:spPr>
      </p:pic>
      <p:sp>
        <p:nvSpPr>
          <p:cNvPr id="681" name="Google Shape;681;p62"/>
          <p:cNvSpPr txBox="1"/>
          <p:nvPr/>
        </p:nvSpPr>
        <p:spPr>
          <a:xfrm>
            <a:off x="5226125" y="52364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Sound pressure level:</a:t>
            </a:r>
            <a:endParaRPr/>
          </a:p>
        </p:txBody>
      </p:sp>
      <p:sp>
        <p:nvSpPr>
          <p:cNvPr id="682" name="Google Shape;682;p62"/>
          <p:cNvSpPr txBox="1"/>
          <p:nvPr/>
        </p:nvSpPr>
        <p:spPr>
          <a:xfrm>
            <a:off x="1758425" y="8218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Concept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46</a:t>
            </a:fld>
            <a:endParaRPr/>
          </a:p>
        </p:txBody>
      </p:sp>
      <p:sp>
        <p:nvSpPr>
          <p:cNvPr id="689" name="Google Shape;689;p63"/>
          <p:cNvSpPr txBox="1"/>
          <p:nvPr/>
        </p:nvSpPr>
        <p:spPr>
          <a:xfrm>
            <a:off x="566950" y="6261250"/>
            <a:ext cx="68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https://www.youtube.com/watch?v=qNf9nzvnd1k</a:t>
            </a:r>
            <a:endParaRPr/>
          </a:p>
        </p:txBody>
      </p:sp>
      <p:sp>
        <p:nvSpPr>
          <p:cNvPr id="690" name="Google Shape;690;p63"/>
          <p:cNvSpPr txBox="1"/>
          <p:nvPr/>
        </p:nvSpPr>
        <p:spPr>
          <a:xfrm>
            <a:off x="6693300" y="544650"/>
            <a:ext cx="549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u="sng">
                <a:solidFill>
                  <a:schemeClr val="hlink"/>
                </a:solidFill>
                <a:hlinkClick r:id="rId3"/>
              </a:rPr>
              <a:t>Tool Tone generator</a:t>
            </a:r>
            <a:endParaRPr/>
          </a:p>
        </p:txBody>
      </p:sp>
      <p:sp>
        <p:nvSpPr>
          <p:cNvPr id="691" name="Google Shape;691;p63"/>
          <p:cNvSpPr txBox="1"/>
          <p:nvPr/>
        </p:nvSpPr>
        <p:spPr>
          <a:xfrm>
            <a:off x="8813600" y="12060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92" name="Google Shape;692;p63">
            <a:hlinkClick r:id="rId4"/>
          </p:cNvPr>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66950" y="4327800"/>
            <a:ext cx="2857750" cy="1713550"/>
          </a:xfrm>
          <a:prstGeom prst="rect">
            <a:avLst/>
          </a:prstGeom>
          <a:noFill/>
          <a:ln>
            <a:noFill/>
          </a:ln>
        </p:spPr>
      </p:pic>
      <p:pic>
        <p:nvPicPr>
          <p:cNvPr id="693" name="Google Shape;693;p63"/>
          <p:cNvPicPr preferRelativeResize="0"/>
          <p:nvPr/>
        </p:nvPicPr>
        <p:blipFill>
          <a:blip r:embed="rId6">
            <a:alphaModFix/>
          </a:blip>
          <a:stretch>
            <a:fillRect/>
          </a:stretch>
        </p:blipFill>
        <p:spPr>
          <a:xfrm>
            <a:off x="3982575" y="1124042"/>
            <a:ext cx="6125050" cy="4486120"/>
          </a:xfrm>
          <a:prstGeom prst="rect">
            <a:avLst/>
          </a:prstGeom>
          <a:noFill/>
          <a:ln>
            <a:noFill/>
          </a:ln>
        </p:spPr>
      </p:pic>
      <p:pic>
        <p:nvPicPr>
          <p:cNvPr id="694" name="Google Shape;694;p6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66950" y="1775107"/>
            <a:ext cx="3000000" cy="2238294"/>
          </a:xfrm>
          <a:prstGeom prst="rect">
            <a:avLst/>
          </a:prstGeom>
          <a:noFill/>
          <a:ln>
            <a:noFill/>
          </a:ln>
        </p:spPr>
      </p:pic>
      <p:pic>
        <p:nvPicPr>
          <p:cNvPr id="695" name="Google Shape;695;p6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9502300" y="144350"/>
            <a:ext cx="2370025" cy="1912475"/>
          </a:xfrm>
          <a:prstGeom prst="rect">
            <a:avLst/>
          </a:prstGeom>
          <a:noFill/>
          <a:ln>
            <a:noFill/>
          </a:ln>
        </p:spPr>
      </p:pic>
      <p:sp>
        <p:nvSpPr>
          <p:cNvPr id="696" name="Google Shape;696;p63"/>
          <p:cNvSpPr txBox="1"/>
          <p:nvPr/>
        </p:nvSpPr>
        <p:spPr>
          <a:xfrm>
            <a:off x="56850" y="7404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Tools and curves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47</a:t>
            </a:fld>
            <a:endParaRPr/>
          </a:p>
        </p:txBody>
      </p:sp>
      <p:pic>
        <p:nvPicPr>
          <p:cNvPr id="703" name="Google Shape;703;p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57534" y="1344000"/>
            <a:ext cx="2613066" cy="5062462"/>
          </a:xfrm>
          <a:prstGeom prst="rect">
            <a:avLst/>
          </a:prstGeom>
          <a:noFill/>
          <a:ln>
            <a:noFill/>
          </a:ln>
        </p:spPr>
      </p:pic>
      <p:pic>
        <p:nvPicPr>
          <p:cNvPr id="704" name="Google Shape;704;p6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12950" y="4436300"/>
            <a:ext cx="6018924" cy="1605050"/>
          </a:xfrm>
          <a:prstGeom prst="rect">
            <a:avLst/>
          </a:prstGeom>
          <a:noFill/>
          <a:ln>
            <a:noFill/>
          </a:ln>
        </p:spPr>
      </p:pic>
      <p:pic>
        <p:nvPicPr>
          <p:cNvPr id="705" name="Google Shape;705;p64">
            <a:hlinkClick r:id="rId5"/>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12750" y="0"/>
            <a:ext cx="2061312" cy="4257676"/>
          </a:xfrm>
          <a:prstGeom prst="rect">
            <a:avLst/>
          </a:prstGeom>
          <a:noFill/>
          <a:ln>
            <a:noFill/>
          </a:ln>
        </p:spPr>
      </p:pic>
      <p:pic>
        <p:nvPicPr>
          <p:cNvPr id="706" name="Google Shape;706;p64" descr="&lt;math xmlns=&quot;http://www.w3.org/1998/Math/MathML&quot;&gt;&lt;mi&gt;&amp;#x3BB;&lt;/mi&gt;&lt;mo&gt;=&lt;/mo&gt;&lt;mfrac&gt;&lt;mi&gt;c&lt;/mi&gt;&lt;mi&gt;f&lt;/mi&gt;&lt;/mfrac&gt;&lt;/math&gt;" title="lambda equals c over f"/>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81875" y="283025"/>
            <a:ext cx="1185386" cy="941070"/>
          </a:xfrm>
          <a:prstGeom prst="rect">
            <a:avLst/>
          </a:prstGeom>
          <a:noFill/>
          <a:ln>
            <a:noFill/>
          </a:ln>
        </p:spPr>
      </p:pic>
      <p:sp>
        <p:nvSpPr>
          <p:cNvPr id="707" name="Google Shape;707;p64"/>
          <p:cNvSpPr txBox="1"/>
          <p:nvPr/>
        </p:nvSpPr>
        <p:spPr>
          <a:xfrm>
            <a:off x="8540425" y="4436300"/>
            <a:ext cx="594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B needs to be delayed</a:t>
            </a:r>
            <a:endParaRPr/>
          </a:p>
        </p:txBody>
      </p:sp>
      <p:sp>
        <p:nvSpPr>
          <p:cNvPr id="708" name="Google Shape;708;p64"/>
          <p:cNvSpPr txBox="1"/>
          <p:nvPr/>
        </p:nvSpPr>
        <p:spPr>
          <a:xfrm>
            <a:off x="2908200" y="4228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c=340 m/s at 15⁰C</a:t>
            </a:r>
            <a:endParaRPr/>
          </a:p>
        </p:txBody>
      </p:sp>
      <p:sp>
        <p:nvSpPr>
          <p:cNvPr id="709" name="Google Shape;709;p64"/>
          <p:cNvSpPr txBox="1"/>
          <p:nvPr/>
        </p:nvSpPr>
        <p:spPr>
          <a:xfrm>
            <a:off x="3312950" y="3210975"/>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100 Hz – 3.4 m</a:t>
            </a:r>
            <a:endParaRPr/>
          </a:p>
          <a:p>
            <a:pPr marL="0" lvl="0" indent="0" algn="l" rtl="0">
              <a:spcBef>
                <a:spcPts val="0"/>
              </a:spcBef>
              <a:spcAft>
                <a:spcPts val="0"/>
              </a:spcAft>
              <a:buNone/>
            </a:pPr>
            <a:r>
              <a:rPr lang="ca-ES"/>
              <a:t>500 Hz – 0.68 m</a:t>
            </a:r>
            <a:endParaRPr/>
          </a:p>
          <a:p>
            <a:pPr marL="0" lvl="0" indent="0" algn="l" rtl="0">
              <a:spcBef>
                <a:spcPts val="0"/>
              </a:spcBef>
              <a:spcAft>
                <a:spcPts val="0"/>
              </a:spcAft>
              <a:buNone/>
            </a:pPr>
            <a:r>
              <a:rPr lang="ca-ES"/>
              <a:t>1 kHz – 34 cm</a:t>
            </a:r>
            <a:endParaRPr/>
          </a:p>
          <a:p>
            <a:pPr marL="0" lvl="0" indent="0" algn="l" rtl="0">
              <a:spcBef>
                <a:spcPts val="0"/>
              </a:spcBef>
              <a:spcAft>
                <a:spcPts val="0"/>
              </a:spcAft>
              <a:buNone/>
            </a:pPr>
            <a:r>
              <a:rPr lang="ca-ES"/>
              <a:t>2.5 kHz – 13.6 cm</a:t>
            </a:r>
            <a:endParaRPr/>
          </a:p>
        </p:txBody>
      </p:sp>
      <p:sp>
        <p:nvSpPr>
          <p:cNvPr id="710" name="Google Shape;710;p64"/>
          <p:cNvSpPr txBox="1"/>
          <p:nvPr/>
        </p:nvSpPr>
        <p:spPr>
          <a:xfrm>
            <a:off x="7281650" y="4036100"/>
            <a:ext cx="459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11" name="Google Shape;711;p64"/>
          <p:cNvSpPr txBox="1"/>
          <p:nvPr/>
        </p:nvSpPr>
        <p:spPr>
          <a:xfrm>
            <a:off x="3040000" y="1041575"/>
            <a:ext cx="879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2" name="Google Shape;712;p64">
            <a:hlinkClick r:id="rId8"/>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4249437" y="872237"/>
            <a:ext cx="2289525" cy="2289525"/>
          </a:xfrm>
          <a:prstGeom prst="rect">
            <a:avLst/>
          </a:prstGeom>
          <a:noFill/>
          <a:ln>
            <a:noFill/>
          </a:ln>
        </p:spPr>
      </p:pic>
      <p:sp>
        <p:nvSpPr>
          <p:cNvPr id="713" name="Google Shape;713;p64"/>
          <p:cNvSpPr txBox="1"/>
          <p:nvPr/>
        </p:nvSpPr>
        <p:spPr>
          <a:xfrm>
            <a:off x="681875" y="6301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@Bob McCarthy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48</a:t>
            </a:fld>
            <a:endParaRPr/>
          </a:p>
        </p:txBody>
      </p:sp>
      <p:pic>
        <p:nvPicPr>
          <p:cNvPr id="720" name="Google Shape;720;p65">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084775" y="3474450"/>
            <a:ext cx="4925550" cy="3231151"/>
          </a:xfrm>
          <a:prstGeom prst="rect">
            <a:avLst/>
          </a:prstGeom>
          <a:noFill/>
          <a:ln>
            <a:noFill/>
          </a:ln>
        </p:spPr>
      </p:pic>
      <p:pic>
        <p:nvPicPr>
          <p:cNvPr id="721" name="Google Shape;721;p6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998176" y="152400"/>
            <a:ext cx="1234874" cy="6553197"/>
          </a:xfrm>
          <a:prstGeom prst="rect">
            <a:avLst/>
          </a:prstGeom>
          <a:noFill/>
          <a:ln>
            <a:noFill/>
          </a:ln>
        </p:spPr>
      </p:pic>
      <p:pic>
        <p:nvPicPr>
          <p:cNvPr id="722" name="Google Shape;722;p65">
            <a:hlinkClick r:id="rId6"/>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770556" y="740450"/>
            <a:ext cx="2396870" cy="1438125"/>
          </a:xfrm>
          <a:prstGeom prst="rect">
            <a:avLst/>
          </a:prstGeom>
          <a:noFill/>
          <a:ln>
            <a:noFill/>
          </a:ln>
        </p:spPr>
      </p:pic>
      <p:pic>
        <p:nvPicPr>
          <p:cNvPr id="723" name="Google Shape;723;p65">
            <a:hlinkClick r:id="rId8"/>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10776" y="2134201"/>
            <a:ext cx="5415199" cy="4653900"/>
          </a:xfrm>
          <a:prstGeom prst="rect">
            <a:avLst/>
          </a:prstGeom>
          <a:noFill/>
          <a:ln>
            <a:noFill/>
          </a:ln>
        </p:spPr>
      </p:pic>
      <p:cxnSp>
        <p:nvCxnSpPr>
          <p:cNvPr id="724" name="Google Shape;724;p65"/>
          <p:cNvCxnSpPr>
            <a:stCxn id="722" idx="3"/>
          </p:cNvCxnSpPr>
          <p:nvPr/>
        </p:nvCxnSpPr>
        <p:spPr>
          <a:xfrm rot="10800000" flipH="1">
            <a:off x="5167426" y="1271112"/>
            <a:ext cx="1000500" cy="188400"/>
          </a:xfrm>
          <a:prstGeom prst="straightConnector1">
            <a:avLst/>
          </a:prstGeom>
          <a:noFill/>
          <a:ln w="19050" cap="flat" cmpd="sng">
            <a:solidFill>
              <a:srgbClr val="FF0000"/>
            </a:solidFill>
            <a:prstDash val="solid"/>
            <a:round/>
            <a:headEnd type="none" w="med" len="med"/>
            <a:tailEnd type="triangle" w="med" len="med"/>
          </a:ln>
        </p:spPr>
      </p:cxnSp>
      <p:sp>
        <p:nvSpPr>
          <p:cNvPr id="725" name="Google Shape;725;p65"/>
          <p:cNvSpPr txBox="1"/>
          <p:nvPr/>
        </p:nvSpPr>
        <p:spPr>
          <a:xfrm rot="-775083">
            <a:off x="5235453" y="928352"/>
            <a:ext cx="1278867" cy="4001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Mini HDMI</a:t>
            </a:r>
            <a:endParaRPr/>
          </a:p>
        </p:txBody>
      </p:sp>
      <p:sp>
        <p:nvSpPr>
          <p:cNvPr id="726" name="Google Shape;726;p65"/>
          <p:cNvSpPr txBox="1"/>
          <p:nvPr/>
        </p:nvSpPr>
        <p:spPr>
          <a:xfrm>
            <a:off x="7622050" y="5870550"/>
            <a:ext cx="14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u="sng">
                <a:solidFill>
                  <a:schemeClr val="hlink"/>
                </a:solidFill>
                <a:hlinkClick r:id="rId10"/>
              </a:rPr>
              <a:t>Phantom</a:t>
            </a:r>
            <a:r>
              <a:rPr lang="ca-ES"/>
              <a:t> 48V</a:t>
            </a:r>
            <a:endParaRPr/>
          </a:p>
        </p:txBody>
      </p:sp>
      <p:cxnSp>
        <p:nvCxnSpPr>
          <p:cNvPr id="727" name="Google Shape;727;p65"/>
          <p:cNvCxnSpPr>
            <a:stCxn id="726" idx="0"/>
          </p:cNvCxnSpPr>
          <p:nvPr/>
        </p:nvCxnSpPr>
        <p:spPr>
          <a:xfrm rot="10800000">
            <a:off x="7601350" y="5323950"/>
            <a:ext cx="727200" cy="546600"/>
          </a:xfrm>
          <a:prstGeom prst="straightConnector1">
            <a:avLst/>
          </a:prstGeom>
          <a:noFill/>
          <a:ln w="19050" cap="flat" cmpd="sng">
            <a:solidFill>
              <a:srgbClr val="FF0000"/>
            </a:solidFill>
            <a:prstDash val="solid"/>
            <a:round/>
            <a:headEnd type="none" w="med" len="med"/>
            <a:tailEnd type="triangle" w="med" len="med"/>
          </a:ln>
        </p:spPr>
      </p:cxnSp>
      <p:pic>
        <p:nvPicPr>
          <p:cNvPr id="728" name="Google Shape;728;p65">
            <a:hlinkClick r:id="rId11"/>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flipH="1">
            <a:off x="7490301" y="2799375"/>
            <a:ext cx="1354474" cy="886776"/>
          </a:xfrm>
          <a:prstGeom prst="rect">
            <a:avLst/>
          </a:prstGeom>
          <a:noFill/>
          <a:ln>
            <a:noFill/>
          </a:ln>
        </p:spPr>
      </p:pic>
      <p:pic>
        <p:nvPicPr>
          <p:cNvPr id="729" name="Google Shape;729;p65">
            <a:hlinkClick r:id="rId13"/>
          </p:cNvPr>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305250" y="1295325"/>
            <a:ext cx="1504050" cy="1504050"/>
          </a:xfrm>
          <a:prstGeom prst="rect">
            <a:avLst/>
          </a:prstGeom>
          <a:noFill/>
          <a:ln>
            <a:noFill/>
          </a:ln>
        </p:spPr>
      </p:pic>
      <p:pic>
        <p:nvPicPr>
          <p:cNvPr id="730" name="Google Shape;730;p65">
            <a:hlinkClick r:id="rId15"/>
          </p:cNvPr>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flipH="1">
            <a:off x="7444575" y="3575200"/>
            <a:ext cx="1413000" cy="1137925"/>
          </a:xfrm>
          <a:prstGeom prst="rect">
            <a:avLst/>
          </a:prstGeom>
          <a:noFill/>
          <a:ln>
            <a:noFill/>
          </a:ln>
        </p:spPr>
      </p:pic>
      <p:sp>
        <p:nvSpPr>
          <p:cNvPr id="731" name="Google Shape;731;p65"/>
          <p:cNvSpPr txBox="1"/>
          <p:nvPr/>
        </p:nvSpPr>
        <p:spPr>
          <a:xfrm>
            <a:off x="-54400" y="6579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Commercial hardware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49</a:t>
            </a:fld>
            <a:endParaRPr/>
          </a:p>
        </p:txBody>
      </p:sp>
      <p:pic>
        <p:nvPicPr>
          <p:cNvPr id="738" name="Google Shape;738;p66">
            <a:hlinkClick r:id="rId3"/>
          </p:cNvPr>
          <p:cNvPicPr preferRelativeResize="0"/>
          <p:nvPr/>
        </p:nvPicPr>
        <p:blipFill rotWithShape="1">
          <a:blip r:embed="rId4" cstate="email">
            <a:alphaModFix/>
            <a:extLst>
              <a:ext uri="{28A0092B-C50C-407E-A947-70E740481C1C}">
                <a14:useLocalDpi xmlns:a14="http://schemas.microsoft.com/office/drawing/2010/main"/>
              </a:ext>
            </a:extLst>
          </a:blip>
          <a:srcRect l="1293"/>
          <a:stretch/>
        </p:blipFill>
        <p:spPr>
          <a:xfrm>
            <a:off x="5621500" y="0"/>
            <a:ext cx="3807800" cy="2228850"/>
          </a:xfrm>
          <a:prstGeom prst="rect">
            <a:avLst/>
          </a:prstGeom>
          <a:noFill/>
          <a:ln>
            <a:noFill/>
          </a:ln>
        </p:spPr>
      </p:pic>
      <p:pic>
        <p:nvPicPr>
          <p:cNvPr id="739" name="Google Shape;739;p66">
            <a:hlinkClick r:id="rId5"/>
          </p:cNvPr>
          <p:cNvPicPr preferRelativeResize="0"/>
          <p:nvPr/>
        </p:nvPicPr>
        <p:blipFill>
          <a:blip r:embed="rId6">
            <a:alphaModFix/>
          </a:blip>
          <a:stretch>
            <a:fillRect/>
          </a:stretch>
        </p:blipFill>
        <p:spPr>
          <a:xfrm>
            <a:off x="5717400" y="3089425"/>
            <a:ext cx="2886075" cy="3905250"/>
          </a:xfrm>
          <a:prstGeom prst="rect">
            <a:avLst/>
          </a:prstGeom>
          <a:noFill/>
          <a:ln>
            <a:noFill/>
          </a:ln>
        </p:spPr>
      </p:pic>
      <p:pic>
        <p:nvPicPr>
          <p:cNvPr id="740" name="Google Shape;740;p66">
            <a:hlinkClick r:id="rId7"/>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40800" y="5511650"/>
            <a:ext cx="1239100" cy="1202100"/>
          </a:xfrm>
          <a:prstGeom prst="rect">
            <a:avLst/>
          </a:prstGeom>
          <a:noFill/>
          <a:ln>
            <a:noFill/>
          </a:ln>
        </p:spPr>
      </p:pic>
      <p:pic>
        <p:nvPicPr>
          <p:cNvPr id="741" name="Google Shape;741;p66">
            <a:hlinkClick r:id="rId9"/>
          </p:cNvPr>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4460250" y="5009200"/>
            <a:ext cx="1379100" cy="1248850"/>
          </a:xfrm>
          <a:prstGeom prst="rect">
            <a:avLst/>
          </a:prstGeom>
          <a:noFill/>
          <a:ln>
            <a:noFill/>
          </a:ln>
        </p:spPr>
      </p:pic>
      <p:sp>
        <p:nvSpPr>
          <p:cNvPr id="742" name="Google Shape;742;p66"/>
          <p:cNvSpPr txBox="1"/>
          <p:nvPr/>
        </p:nvSpPr>
        <p:spPr>
          <a:xfrm>
            <a:off x="717175" y="5446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3600">
                <a:solidFill>
                  <a:schemeClr val="accent1"/>
                </a:solidFill>
              </a:rPr>
              <a:t>Network</a:t>
            </a:r>
            <a:endParaRPr/>
          </a:p>
        </p:txBody>
      </p:sp>
      <p:pic>
        <p:nvPicPr>
          <p:cNvPr id="743" name="Google Shape;743;p66">
            <a:hlinkClick r:id="rId11"/>
          </p:cNvPr>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2023675" y="3138475"/>
            <a:ext cx="2436575" cy="2418450"/>
          </a:xfrm>
          <a:prstGeom prst="rect">
            <a:avLst/>
          </a:prstGeom>
          <a:noFill/>
          <a:ln>
            <a:noFill/>
          </a:ln>
        </p:spPr>
      </p:pic>
      <p:pic>
        <p:nvPicPr>
          <p:cNvPr id="744" name="Google Shape;744;p66"/>
          <p:cNvPicPr preferRelativeResize="0"/>
          <p:nvPr/>
        </p:nvPicPr>
        <p:blipFill>
          <a:blip r:embed="rId13">
            <a:alphaModFix/>
          </a:blip>
          <a:stretch>
            <a:fillRect/>
          </a:stretch>
        </p:blipFill>
        <p:spPr>
          <a:xfrm>
            <a:off x="717175" y="1692325"/>
            <a:ext cx="4000500" cy="342900"/>
          </a:xfrm>
          <a:prstGeom prst="rect">
            <a:avLst/>
          </a:prstGeom>
          <a:noFill/>
          <a:ln>
            <a:noFill/>
          </a:ln>
        </p:spPr>
      </p:pic>
      <p:pic>
        <p:nvPicPr>
          <p:cNvPr id="745" name="Google Shape;745;p6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17184" y="5328337"/>
            <a:ext cx="1306481" cy="1248850"/>
          </a:xfrm>
          <a:prstGeom prst="rect">
            <a:avLst/>
          </a:prstGeom>
          <a:noFill/>
          <a:ln>
            <a:noFill/>
          </a:ln>
        </p:spPr>
      </p:pic>
      <p:pic>
        <p:nvPicPr>
          <p:cNvPr id="746" name="Google Shape;746;p66"/>
          <p:cNvPicPr preferRelativeResize="0"/>
          <p:nvPr/>
        </p:nvPicPr>
        <p:blipFill>
          <a:blip r:embed="rId15">
            <a:alphaModFix/>
          </a:blip>
          <a:stretch>
            <a:fillRect/>
          </a:stretch>
        </p:blipFill>
        <p:spPr>
          <a:xfrm>
            <a:off x="717175" y="2035225"/>
            <a:ext cx="6477000" cy="1047750"/>
          </a:xfrm>
          <a:prstGeom prst="rect">
            <a:avLst/>
          </a:prstGeom>
          <a:noFill/>
          <a:ln>
            <a:noFill/>
          </a:ln>
        </p:spPr>
      </p:pic>
      <p:sp>
        <p:nvSpPr>
          <p:cNvPr id="747" name="Google Shape;747;p66"/>
          <p:cNvSpPr txBox="1"/>
          <p:nvPr/>
        </p:nvSpPr>
        <p:spPr>
          <a:xfrm>
            <a:off x="7645300" y="1929700"/>
            <a:ext cx="24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u="sng">
                <a:solidFill>
                  <a:schemeClr val="hlink"/>
                </a:solidFill>
                <a:hlinkClick r:id="rId16"/>
              </a:rPr>
              <a:t>Bonding</a:t>
            </a:r>
            <a:r>
              <a:rPr lang="ca-ES"/>
              <a:t>, Servers or both.</a:t>
            </a:r>
            <a:endParaRPr/>
          </a:p>
        </p:txBody>
      </p:sp>
      <p:graphicFrame>
        <p:nvGraphicFramePr>
          <p:cNvPr id="748" name="Google Shape;748;p66"/>
          <p:cNvGraphicFramePr/>
          <p:nvPr/>
        </p:nvGraphicFramePr>
        <p:xfrm>
          <a:off x="7779596" y="2890124"/>
          <a:ext cx="3000000" cy="3000000"/>
        </p:xfrm>
        <a:graphic>
          <a:graphicData uri="http://schemas.openxmlformats.org/drawingml/2006/table">
            <a:tbl>
              <a:tblPr firstRow="1" bandRow="1">
                <a:noFill/>
                <a:tableStyleId>{CFBDBBD4-79DC-48A4-96E6-66D6DAC8A238}</a:tableStyleId>
              </a:tblPr>
              <a:tblGrid>
                <a:gridCol w="744100">
                  <a:extLst>
                    <a:ext uri="{9D8B030D-6E8A-4147-A177-3AD203B41FA5}">
                      <a16:colId xmlns:a16="http://schemas.microsoft.com/office/drawing/2014/main" val="20000"/>
                    </a:ext>
                  </a:extLst>
                </a:gridCol>
                <a:gridCol w="3256400">
                  <a:extLst>
                    <a:ext uri="{9D8B030D-6E8A-4147-A177-3AD203B41FA5}">
                      <a16:colId xmlns:a16="http://schemas.microsoft.com/office/drawing/2014/main" val="20001"/>
                    </a:ext>
                  </a:extLst>
                </a:gridCol>
              </a:tblGrid>
              <a:tr h="259150">
                <a:tc>
                  <a:txBody>
                    <a:bodyPr/>
                    <a:lstStyle/>
                    <a:p>
                      <a:pPr marL="0" marR="0" lvl="0" indent="0" algn="l" rtl="0">
                        <a:spcBef>
                          <a:spcPts val="0"/>
                        </a:spcBef>
                        <a:spcAft>
                          <a:spcPts val="0"/>
                        </a:spcAft>
                        <a:buSzPts val="1100"/>
                        <a:buNone/>
                      </a:pPr>
                      <a:r>
                        <a:rPr lang="ca-ES" sz="1000"/>
                        <a:t>Bonding</a:t>
                      </a:r>
                      <a:endParaRPr sz="1000"/>
                    </a:p>
                  </a:txBody>
                  <a:tcPr marL="91450" marR="91450" marT="45725" marB="45725"/>
                </a:tc>
                <a:tc>
                  <a:txBody>
                    <a:bodyPr/>
                    <a:lstStyle/>
                    <a:p>
                      <a:pPr marL="0" marR="0" lvl="0" indent="0" algn="l" rtl="0">
                        <a:spcBef>
                          <a:spcPts val="0"/>
                        </a:spcBef>
                        <a:spcAft>
                          <a:spcPts val="0"/>
                        </a:spcAft>
                        <a:buNone/>
                      </a:pPr>
                      <a:endParaRPr sz="1000"/>
                    </a:p>
                  </a:txBody>
                  <a:tcPr marL="91450" marR="91450" marT="45725" marB="45725"/>
                </a:tc>
                <a:extLst>
                  <a:ext uri="{0D108BD9-81ED-4DB2-BD59-A6C34878D82A}">
                    <a16:rowId xmlns:a16="http://schemas.microsoft.com/office/drawing/2014/main" val="10000"/>
                  </a:ext>
                </a:extLst>
              </a:tr>
              <a:tr h="277900">
                <a:tc>
                  <a:txBody>
                    <a:bodyPr/>
                    <a:lstStyle/>
                    <a:p>
                      <a:pPr marL="0" marR="0" lvl="0" indent="0" algn="just" rtl="0">
                        <a:spcBef>
                          <a:spcPts val="0"/>
                        </a:spcBef>
                        <a:spcAft>
                          <a:spcPts val="0"/>
                        </a:spcAft>
                        <a:buClr>
                          <a:schemeClr val="dk1"/>
                        </a:buClr>
                        <a:buSzPts val="1100"/>
                        <a:buFont typeface="Arial"/>
                        <a:buNone/>
                      </a:pPr>
                      <a:r>
                        <a:rPr lang="ca-ES" sz="1000"/>
                        <a:t>Mode 0</a:t>
                      </a:r>
                      <a:endParaRPr sz="1000"/>
                    </a:p>
                  </a:txBody>
                  <a:tcPr marL="91450" marR="91450" marT="45725" marB="45725"/>
                </a:tc>
                <a:tc>
                  <a:txBody>
                    <a:bodyPr/>
                    <a:lstStyle/>
                    <a:p>
                      <a:pPr marL="0" marR="0" lvl="0" indent="0" algn="just" rtl="0">
                        <a:spcBef>
                          <a:spcPts val="0"/>
                        </a:spcBef>
                        <a:spcAft>
                          <a:spcPts val="0"/>
                        </a:spcAft>
                        <a:buNone/>
                      </a:pPr>
                      <a:r>
                        <a:rPr lang="ca-ES" sz="1000"/>
                        <a:t>Balance Round-Robin</a:t>
                      </a:r>
                      <a:endParaRPr sz="1000"/>
                    </a:p>
                  </a:txBody>
                  <a:tcPr marL="91450" marR="91450" marT="45725" marB="45725"/>
                </a:tc>
                <a:extLst>
                  <a:ext uri="{0D108BD9-81ED-4DB2-BD59-A6C34878D82A}">
                    <a16:rowId xmlns:a16="http://schemas.microsoft.com/office/drawing/2014/main" val="10001"/>
                  </a:ext>
                </a:extLst>
              </a:tr>
              <a:tr h="284300">
                <a:tc>
                  <a:txBody>
                    <a:bodyPr/>
                    <a:lstStyle/>
                    <a:p>
                      <a:pPr marL="0" marR="0" lvl="0" indent="0" algn="just" rtl="0">
                        <a:spcBef>
                          <a:spcPts val="0"/>
                        </a:spcBef>
                        <a:spcAft>
                          <a:spcPts val="0"/>
                        </a:spcAft>
                        <a:buNone/>
                      </a:pPr>
                      <a:r>
                        <a:rPr lang="ca-ES" sz="1000"/>
                        <a:t>Mode 1</a:t>
                      </a:r>
                      <a:endParaRPr sz="1000"/>
                    </a:p>
                  </a:txBody>
                  <a:tcPr marL="91450" marR="91450" marT="45725" marB="45725"/>
                </a:tc>
                <a:tc>
                  <a:txBody>
                    <a:bodyPr/>
                    <a:lstStyle/>
                    <a:p>
                      <a:pPr marL="0" marR="0" lvl="0" indent="0" algn="just" rtl="0">
                        <a:spcBef>
                          <a:spcPts val="0"/>
                        </a:spcBef>
                        <a:spcAft>
                          <a:spcPts val="0"/>
                        </a:spcAft>
                        <a:buNone/>
                      </a:pPr>
                      <a:r>
                        <a:rPr lang="ca-ES" sz="1000"/>
                        <a:t>Active-Backup. Provides fault tolerance</a:t>
                      </a:r>
                      <a:endParaRPr sz="1000"/>
                    </a:p>
                  </a:txBody>
                  <a:tcPr marL="91450" marR="91450" marT="45725" marB="45725"/>
                </a:tc>
                <a:extLst>
                  <a:ext uri="{0D108BD9-81ED-4DB2-BD59-A6C34878D82A}">
                    <a16:rowId xmlns:a16="http://schemas.microsoft.com/office/drawing/2014/main" val="10002"/>
                  </a:ext>
                </a:extLst>
              </a:tr>
              <a:tr h="255925">
                <a:tc>
                  <a:txBody>
                    <a:bodyPr/>
                    <a:lstStyle/>
                    <a:p>
                      <a:pPr marL="0" marR="0" lvl="0" indent="0" algn="just" rtl="0">
                        <a:spcBef>
                          <a:spcPts val="0"/>
                        </a:spcBef>
                        <a:spcAft>
                          <a:spcPts val="0"/>
                        </a:spcAft>
                        <a:buNone/>
                      </a:pPr>
                      <a:r>
                        <a:rPr lang="ca-ES" sz="1000"/>
                        <a:t>Mode 2</a:t>
                      </a:r>
                      <a:endParaRPr sz="1000"/>
                    </a:p>
                  </a:txBody>
                  <a:tcPr marL="91450" marR="91450" marT="45725" marB="45725"/>
                </a:tc>
                <a:tc>
                  <a:txBody>
                    <a:bodyPr/>
                    <a:lstStyle/>
                    <a:p>
                      <a:pPr marL="0" marR="0" lvl="0" indent="0" algn="just" rtl="0">
                        <a:spcBef>
                          <a:spcPts val="0"/>
                        </a:spcBef>
                        <a:spcAft>
                          <a:spcPts val="0"/>
                        </a:spcAft>
                        <a:buNone/>
                      </a:pPr>
                      <a:r>
                        <a:rPr lang="ca-ES" sz="1000"/>
                        <a:t>Balance Xor. Load Balancing and fault tolerance</a:t>
                      </a:r>
                      <a:endParaRPr sz="1000"/>
                    </a:p>
                  </a:txBody>
                  <a:tcPr marL="91450" marR="91450" marT="45725" marB="45725"/>
                </a:tc>
                <a:extLst>
                  <a:ext uri="{0D108BD9-81ED-4DB2-BD59-A6C34878D82A}">
                    <a16:rowId xmlns:a16="http://schemas.microsoft.com/office/drawing/2014/main" val="10003"/>
                  </a:ext>
                </a:extLst>
              </a:tr>
              <a:tr h="271500">
                <a:tc>
                  <a:txBody>
                    <a:bodyPr/>
                    <a:lstStyle/>
                    <a:p>
                      <a:pPr marL="0" marR="0" lvl="0" indent="0" algn="just" rtl="0">
                        <a:spcBef>
                          <a:spcPts val="0"/>
                        </a:spcBef>
                        <a:spcAft>
                          <a:spcPts val="0"/>
                        </a:spcAft>
                        <a:buNone/>
                      </a:pPr>
                      <a:r>
                        <a:rPr lang="ca-ES" sz="1000"/>
                        <a:t>Mode 3</a:t>
                      </a:r>
                      <a:endParaRPr sz="1000"/>
                    </a:p>
                  </a:txBody>
                  <a:tcPr marL="91450" marR="91450" marT="45725" marB="45725"/>
                </a:tc>
                <a:tc>
                  <a:txBody>
                    <a:bodyPr/>
                    <a:lstStyle/>
                    <a:p>
                      <a:pPr marL="0" marR="0" lvl="0" indent="0" algn="just" rtl="0">
                        <a:spcBef>
                          <a:spcPts val="0"/>
                        </a:spcBef>
                        <a:spcAft>
                          <a:spcPts val="0"/>
                        </a:spcAft>
                        <a:buNone/>
                      </a:pPr>
                      <a:r>
                        <a:rPr lang="ca-ES" sz="1000"/>
                        <a:t>Broadcast</a:t>
                      </a:r>
                      <a:endParaRPr sz="1000"/>
                    </a:p>
                  </a:txBody>
                  <a:tcPr marL="91450" marR="91450" marT="45725" marB="45725"/>
                </a:tc>
                <a:extLst>
                  <a:ext uri="{0D108BD9-81ED-4DB2-BD59-A6C34878D82A}">
                    <a16:rowId xmlns:a16="http://schemas.microsoft.com/office/drawing/2014/main" val="10004"/>
                  </a:ext>
                </a:extLst>
              </a:tr>
              <a:tr h="302900">
                <a:tc>
                  <a:txBody>
                    <a:bodyPr/>
                    <a:lstStyle/>
                    <a:p>
                      <a:pPr marL="0" marR="0" lvl="0" indent="0" algn="just" rtl="0">
                        <a:spcBef>
                          <a:spcPts val="0"/>
                        </a:spcBef>
                        <a:spcAft>
                          <a:spcPts val="0"/>
                        </a:spcAft>
                        <a:buNone/>
                      </a:pPr>
                      <a:r>
                        <a:rPr lang="ca-ES" sz="1000"/>
                        <a:t>Mode 4</a:t>
                      </a:r>
                      <a:endParaRPr sz="1000"/>
                    </a:p>
                  </a:txBody>
                  <a:tcPr marL="91450" marR="91450" marT="45725" marB="45725"/>
                </a:tc>
                <a:tc>
                  <a:txBody>
                    <a:bodyPr/>
                    <a:lstStyle/>
                    <a:p>
                      <a:pPr marL="0" marR="0" lvl="0" indent="0" algn="just" rtl="0">
                        <a:spcBef>
                          <a:spcPts val="0"/>
                        </a:spcBef>
                        <a:spcAft>
                          <a:spcPts val="0"/>
                        </a:spcAft>
                        <a:buNone/>
                      </a:pPr>
                      <a:r>
                        <a:rPr lang="ca-ES" sz="1000"/>
                        <a:t>802.3ad (Trunking) Dynamic link aggregation. (If switch allows).</a:t>
                      </a:r>
                      <a:endParaRPr sz="1000"/>
                    </a:p>
                  </a:txBody>
                  <a:tcPr marL="91450" marR="91450" marT="45725" marB="45725"/>
                </a:tc>
                <a:extLst>
                  <a:ext uri="{0D108BD9-81ED-4DB2-BD59-A6C34878D82A}">
                    <a16:rowId xmlns:a16="http://schemas.microsoft.com/office/drawing/2014/main" val="10005"/>
                  </a:ext>
                </a:extLst>
              </a:tr>
              <a:tr h="258375">
                <a:tc>
                  <a:txBody>
                    <a:bodyPr/>
                    <a:lstStyle/>
                    <a:p>
                      <a:pPr marL="0" marR="0" lvl="0" indent="0" algn="just" rtl="0">
                        <a:spcBef>
                          <a:spcPts val="0"/>
                        </a:spcBef>
                        <a:spcAft>
                          <a:spcPts val="0"/>
                        </a:spcAft>
                        <a:buNone/>
                      </a:pPr>
                      <a:r>
                        <a:rPr lang="ca-ES" sz="1000"/>
                        <a:t>Mode 5</a:t>
                      </a:r>
                      <a:endParaRPr sz="1000"/>
                    </a:p>
                  </a:txBody>
                  <a:tcPr marL="91450" marR="91450" marT="45725" marB="45725"/>
                </a:tc>
                <a:tc>
                  <a:txBody>
                    <a:bodyPr/>
                    <a:lstStyle/>
                    <a:p>
                      <a:pPr marL="0" marR="0" lvl="0" indent="0" algn="just" rtl="0">
                        <a:spcBef>
                          <a:spcPts val="0"/>
                        </a:spcBef>
                        <a:spcAft>
                          <a:spcPts val="0"/>
                        </a:spcAft>
                        <a:buNone/>
                      </a:pPr>
                      <a:r>
                        <a:rPr lang="ca-ES" sz="1000"/>
                        <a:t>Balance tlb. Adaptative transmit load balancing</a:t>
                      </a:r>
                      <a:endParaRPr sz="10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a:t>
            </a:fld>
            <a:endParaRPr/>
          </a:p>
        </p:txBody>
      </p:sp>
      <p:pic>
        <p:nvPicPr>
          <p:cNvPr id="193" name="Google Shape;193;p22"/>
          <p:cNvPicPr preferRelativeResize="0"/>
          <p:nvPr/>
        </p:nvPicPr>
        <p:blipFill>
          <a:blip r:embed="rId3">
            <a:alphaModFix/>
          </a:blip>
          <a:stretch>
            <a:fillRect/>
          </a:stretch>
        </p:blipFill>
        <p:spPr>
          <a:xfrm>
            <a:off x="6324925" y="357188"/>
            <a:ext cx="2733675" cy="3248025"/>
          </a:xfrm>
          <a:prstGeom prst="rect">
            <a:avLst/>
          </a:prstGeom>
          <a:noFill/>
          <a:ln>
            <a:noFill/>
          </a:ln>
        </p:spPr>
      </p:pic>
      <p:sp>
        <p:nvSpPr>
          <p:cNvPr id="194" name="Google Shape;194;p22"/>
          <p:cNvSpPr txBox="1"/>
          <p:nvPr/>
        </p:nvSpPr>
        <p:spPr>
          <a:xfrm>
            <a:off x="138275" y="202950"/>
            <a:ext cx="56214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4"/>
              </a:rPr>
              <a:t>PCI</a:t>
            </a:r>
            <a:r>
              <a:rPr lang="ca-ES" sz="1800">
                <a:solidFill>
                  <a:srgbClr val="3F3F3F"/>
                </a:solidFill>
              </a:rPr>
              <a:t> as Memory Mapped I/O</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PCI device registers are mapped into the CPU’s physical address space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Accessed through loads/stores (kernel mode)</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Addresses are assigned to the PCI devices boot time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All devices listen for their addresses </a:t>
            </a:r>
            <a:endParaRPr sz="1200">
              <a:solidFill>
                <a:srgbClr val="3F3F3F"/>
              </a:solidFill>
            </a:endParaRPr>
          </a:p>
        </p:txBody>
      </p:sp>
      <p:pic>
        <p:nvPicPr>
          <p:cNvPr id="195" name="Google Shape;195;p2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1925" y="2144401"/>
            <a:ext cx="5247776" cy="1285300"/>
          </a:xfrm>
          <a:prstGeom prst="rect">
            <a:avLst/>
          </a:prstGeom>
          <a:noFill/>
          <a:ln>
            <a:noFill/>
          </a:ln>
        </p:spPr>
      </p:pic>
      <p:sp>
        <p:nvSpPr>
          <p:cNvPr id="196" name="Google Shape;196;p22"/>
          <p:cNvSpPr txBox="1"/>
          <p:nvPr/>
        </p:nvSpPr>
        <p:spPr>
          <a:xfrm>
            <a:off x="396175" y="3327300"/>
            <a:ext cx="3882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900"/>
              <a:t>read_twoBytes=self.lw_h2f.read(2)</a:t>
            </a:r>
            <a:endParaRPr sz="900"/>
          </a:p>
        </p:txBody>
      </p:sp>
      <p:sp>
        <p:nvSpPr>
          <p:cNvPr id="197" name="Google Shape;197;p22"/>
          <p:cNvSpPr txBox="1"/>
          <p:nvPr/>
        </p:nvSpPr>
        <p:spPr>
          <a:xfrm>
            <a:off x="698500" y="1835875"/>
            <a:ext cx="388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1100"/>
              <a:t>Python example to read a </a:t>
            </a:r>
            <a:r>
              <a:rPr lang="ca-ES" sz="1100">
                <a:solidFill>
                  <a:schemeClr val="dk1"/>
                </a:solidFill>
              </a:rPr>
              <a:t>mapped </a:t>
            </a:r>
            <a:r>
              <a:rPr lang="ca-ES" sz="1100"/>
              <a:t>32-bits bus.</a:t>
            </a:r>
            <a:endParaRPr sz="1100"/>
          </a:p>
        </p:txBody>
      </p:sp>
      <p:pic>
        <p:nvPicPr>
          <p:cNvPr id="198" name="Google Shape;198;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99622" y="4187375"/>
            <a:ext cx="2805850" cy="2117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252213" y="4522763"/>
            <a:ext cx="2318400" cy="1268676"/>
          </a:xfrm>
          <a:prstGeom prst="rect">
            <a:avLst/>
          </a:prstGeom>
          <a:noFill/>
          <a:ln>
            <a:noFill/>
          </a:ln>
        </p:spPr>
      </p:pic>
      <p:pic>
        <p:nvPicPr>
          <p:cNvPr id="755" name="Google Shape;755;p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87888" y="870950"/>
            <a:ext cx="2318400" cy="1685925"/>
          </a:xfrm>
          <a:prstGeom prst="rect">
            <a:avLst/>
          </a:prstGeom>
          <a:noFill/>
          <a:ln>
            <a:noFill/>
          </a:ln>
        </p:spPr>
      </p:pic>
      <p:pic>
        <p:nvPicPr>
          <p:cNvPr id="756" name="Google Shape;756;p6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68300" y="2165875"/>
            <a:ext cx="3203850" cy="2434925"/>
          </a:xfrm>
          <a:prstGeom prst="rect">
            <a:avLst/>
          </a:prstGeom>
          <a:noFill/>
          <a:ln>
            <a:noFill/>
          </a:ln>
        </p:spPr>
      </p:pic>
      <p:sp>
        <p:nvSpPr>
          <p:cNvPr id="757" name="Google Shape;757;p6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50</a:t>
            </a:fld>
            <a:endParaRPr/>
          </a:p>
        </p:txBody>
      </p:sp>
      <p:sp>
        <p:nvSpPr>
          <p:cNvPr id="758" name="Google Shape;758;p67"/>
          <p:cNvSpPr txBox="1"/>
          <p:nvPr/>
        </p:nvSpPr>
        <p:spPr>
          <a:xfrm>
            <a:off x="717175" y="5446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3600">
                <a:solidFill>
                  <a:schemeClr val="accent1"/>
                </a:solidFill>
              </a:rPr>
              <a:t>Disk</a:t>
            </a:r>
            <a:endParaRPr/>
          </a:p>
        </p:txBody>
      </p:sp>
      <p:pic>
        <p:nvPicPr>
          <p:cNvPr id="759" name="Google Shape;759;p6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072150" y="4225525"/>
            <a:ext cx="1968625" cy="1685925"/>
          </a:xfrm>
          <a:prstGeom prst="rect">
            <a:avLst/>
          </a:prstGeom>
          <a:noFill/>
          <a:ln>
            <a:noFill/>
          </a:ln>
        </p:spPr>
      </p:pic>
      <p:pic>
        <p:nvPicPr>
          <p:cNvPr id="760" name="Google Shape;760;p6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072162" y="2484037"/>
            <a:ext cx="2856576" cy="1611600"/>
          </a:xfrm>
          <a:prstGeom prst="rect">
            <a:avLst/>
          </a:prstGeom>
          <a:noFill/>
          <a:ln>
            <a:noFill/>
          </a:ln>
        </p:spPr>
      </p:pic>
      <p:pic>
        <p:nvPicPr>
          <p:cNvPr id="761" name="Google Shape;761;p67">
            <a:hlinkClick r:id="rId8"/>
          </p:cNvPr>
          <p:cNvPicPr preferRelativeResize="0"/>
          <p:nvPr/>
        </p:nvPicPr>
        <p:blipFill>
          <a:blip r:embed="rId9">
            <a:alphaModFix/>
          </a:blip>
          <a:stretch>
            <a:fillRect/>
          </a:stretch>
        </p:blipFill>
        <p:spPr>
          <a:xfrm>
            <a:off x="411075" y="4095650"/>
            <a:ext cx="3810000" cy="2552700"/>
          </a:xfrm>
          <a:prstGeom prst="rect">
            <a:avLst/>
          </a:prstGeom>
          <a:noFill/>
          <a:ln>
            <a:noFill/>
          </a:ln>
        </p:spPr>
      </p:pic>
      <p:pic>
        <p:nvPicPr>
          <p:cNvPr id="762" name="Google Shape;762;p67" descr="Types of hard disk(HDD) - YouTube">
            <a:hlinkClick r:id="rId10"/>
          </p:cNvPr>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11075" y="1678716"/>
            <a:ext cx="2226070" cy="1829183"/>
          </a:xfrm>
          <a:prstGeom prst="rect">
            <a:avLst/>
          </a:prstGeom>
          <a:noFill/>
          <a:ln>
            <a:noFill/>
          </a:ln>
          <a:effectLst>
            <a:outerShdw blurRad="50800" dist="38100" dir="10800000" algn="r" rotWithShape="0">
              <a:srgbClr val="000000">
                <a:alpha val="40000"/>
              </a:srgbClr>
            </a:outerShdw>
          </a:effectLst>
        </p:spPr>
      </p:pic>
      <p:pic>
        <p:nvPicPr>
          <p:cNvPr id="763" name="Google Shape;763;p67" descr="16.0TB Toshiba MG08 Series 3.5-inch SATA 6.0Gb/s 7200RPM Enterprise Class  Hard Disk Drive">
            <a:hlinkClick r:id="rId12"/>
          </p:cNvPr>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637146" y="1673855"/>
            <a:ext cx="1838909" cy="1838909"/>
          </a:xfrm>
          <a:prstGeom prst="rect">
            <a:avLst/>
          </a:prstGeom>
          <a:noFill/>
          <a:ln>
            <a:noFill/>
          </a:ln>
          <a:effectLst>
            <a:outerShdw blurRad="50800" dist="38100" algn="l" rotWithShape="0">
              <a:srgbClr val="000000">
                <a:alpha val="4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24650" y="3046964"/>
            <a:ext cx="3094291" cy="2010373"/>
          </a:xfrm>
          <a:prstGeom prst="rect">
            <a:avLst/>
          </a:prstGeom>
          <a:noFill/>
          <a:ln>
            <a:noFill/>
          </a:ln>
        </p:spPr>
      </p:pic>
      <p:sp>
        <p:nvSpPr>
          <p:cNvPr id="770" name="Google Shape;770;p68"/>
          <p:cNvSpPr txBox="1">
            <a:spLocks noGrp="1"/>
          </p:cNvSpPr>
          <p:nvPr>
            <p:ph type="title"/>
          </p:nvPr>
        </p:nvSpPr>
        <p:spPr>
          <a:xfrm>
            <a:off x="677325" y="609600"/>
            <a:ext cx="8596800" cy="894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Thermal performance.</a:t>
            </a:r>
            <a:endParaRPr/>
          </a:p>
        </p:txBody>
      </p:sp>
      <p:sp>
        <p:nvSpPr>
          <p:cNvPr id="771" name="Google Shape;771;p68"/>
          <p:cNvSpPr txBox="1">
            <a:spLocks noGrp="1"/>
          </p:cNvSpPr>
          <p:nvPr>
            <p:ph type="body" idx="1"/>
          </p:nvPr>
        </p:nvSpPr>
        <p:spPr>
          <a:xfrm>
            <a:off x="340050" y="1488600"/>
            <a:ext cx="6447600" cy="38808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ca-ES" b="1"/>
              <a:t>Heat’s  </a:t>
            </a:r>
            <a:r>
              <a:rPr lang="ca-ES"/>
              <a:t>concept is </a:t>
            </a:r>
            <a:r>
              <a:rPr lang="ca-ES" b="1"/>
              <a:t>energy in transit</a:t>
            </a:r>
            <a:r>
              <a:rPr lang="ca-ES"/>
              <a:t>. By contrast </a:t>
            </a:r>
            <a:r>
              <a:rPr lang="ca-ES" b="1"/>
              <a:t>temperature</a:t>
            </a:r>
            <a:r>
              <a:rPr lang="ca-ES"/>
              <a:t> is the </a:t>
            </a:r>
            <a:r>
              <a:rPr lang="ca-ES" b="1"/>
              <a:t>measure </a:t>
            </a:r>
            <a:r>
              <a:rPr lang="ca-ES"/>
              <a:t>of the average energy. If we add heat to a body it increases its temperature.</a:t>
            </a:r>
            <a:endParaRPr/>
          </a:p>
          <a:p>
            <a:pPr marL="0" lvl="0" indent="0" algn="just" rtl="0">
              <a:spcBef>
                <a:spcPts val="1000"/>
              </a:spcBef>
              <a:spcAft>
                <a:spcPts val="0"/>
              </a:spcAft>
              <a:buNone/>
            </a:pPr>
            <a:r>
              <a:rPr lang="ca-ES"/>
              <a:t> In the same way, when the </a:t>
            </a:r>
            <a:r>
              <a:rPr lang="ca-ES" b="1"/>
              <a:t>water evaporates</a:t>
            </a:r>
            <a:r>
              <a:rPr lang="ca-ES"/>
              <a:t>, it </a:t>
            </a:r>
            <a:r>
              <a:rPr lang="ca-ES" b="1"/>
              <a:t>takes away</a:t>
            </a:r>
            <a:r>
              <a:rPr lang="ca-ES"/>
              <a:t> </a:t>
            </a:r>
            <a:r>
              <a:rPr lang="ca-ES" b="1"/>
              <a:t>heat</a:t>
            </a:r>
            <a:r>
              <a:rPr lang="ca-ES"/>
              <a:t>, which lowers its temperature. If the fire is kept it will continue to boil for a while water is left in the pot.</a:t>
            </a:r>
            <a:endParaRPr/>
          </a:p>
          <a:p>
            <a:pPr marL="0" lvl="0" indent="0" algn="just" rtl="0">
              <a:spcBef>
                <a:spcPts val="1000"/>
              </a:spcBef>
              <a:spcAft>
                <a:spcPts val="0"/>
              </a:spcAft>
              <a:buClr>
                <a:schemeClr val="dk1"/>
              </a:buClr>
              <a:buSzPts val="1100"/>
              <a:buFont typeface="Arial"/>
              <a:buNone/>
            </a:pPr>
            <a:endParaRPr/>
          </a:p>
          <a:p>
            <a:pPr marL="0" lvl="0" indent="0" algn="just" rtl="0">
              <a:spcBef>
                <a:spcPts val="1000"/>
              </a:spcBef>
              <a:spcAft>
                <a:spcPts val="0"/>
              </a:spcAft>
              <a:buNone/>
            </a:pPr>
            <a:endParaRPr/>
          </a:p>
        </p:txBody>
      </p:sp>
      <p:sp>
        <p:nvSpPr>
          <p:cNvPr id="772" name="Google Shape;772;p6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51</a:t>
            </a:fld>
            <a:endParaRPr/>
          </a:p>
        </p:txBody>
      </p:sp>
      <p:sp>
        <p:nvSpPr>
          <p:cNvPr id="773" name="Google Shape;773;p68"/>
          <p:cNvSpPr txBox="1"/>
          <p:nvPr/>
        </p:nvSpPr>
        <p:spPr>
          <a:xfrm>
            <a:off x="-1883150" y="6096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sz="1800">
              <a:solidFill>
                <a:srgbClr val="3F3F3F"/>
              </a:solidFill>
            </a:endParaRPr>
          </a:p>
        </p:txBody>
      </p:sp>
      <p:graphicFrame>
        <p:nvGraphicFramePr>
          <p:cNvPr id="774" name="Google Shape;774;p68"/>
          <p:cNvGraphicFramePr/>
          <p:nvPr/>
        </p:nvGraphicFramePr>
        <p:xfrm>
          <a:off x="7781596" y="1565214"/>
          <a:ext cx="3000000" cy="3000000"/>
        </p:xfrm>
        <a:graphic>
          <a:graphicData uri="http://schemas.openxmlformats.org/drawingml/2006/table">
            <a:tbl>
              <a:tblPr firstRow="1" bandRow="1">
                <a:noFill/>
                <a:tableStyleId>{CFBDBBD4-79DC-48A4-96E6-66D6DAC8A238}</a:tableStyleId>
              </a:tblPr>
              <a:tblGrid>
                <a:gridCol w="3743850">
                  <a:extLst>
                    <a:ext uri="{9D8B030D-6E8A-4147-A177-3AD203B41FA5}">
                      <a16:colId xmlns:a16="http://schemas.microsoft.com/office/drawing/2014/main" val="20000"/>
                    </a:ext>
                  </a:extLst>
                </a:gridCol>
              </a:tblGrid>
              <a:tr h="287025">
                <a:tc>
                  <a:txBody>
                    <a:bodyPr/>
                    <a:lstStyle/>
                    <a:p>
                      <a:pPr marL="0" marR="0" lvl="0" indent="0" algn="just" rtl="0">
                        <a:spcBef>
                          <a:spcPts val="0"/>
                        </a:spcBef>
                        <a:spcAft>
                          <a:spcPts val="0"/>
                        </a:spcAft>
                        <a:buSzPts val="1100"/>
                        <a:buNone/>
                      </a:pPr>
                      <a:r>
                        <a:rPr lang="ca-ES"/>
                        <a:t>Iceberg and cigarette</a:t>
                      </a:r>
                      <a:endParaRPr sz="1400"/>
                    </a:p>
                  </a:txBody>
                  <a:tcPr marL="91450" marR="91450" marT="45725" marB="45725"/>
                </a:tc>
                <a:extLst>
                  <a:ext uri="{0D108BD9-81ED-4DB2-BD59-A6C34878D82A}">
                    <a16:rowId xmlns:a16="http://schemas.microsoft.com/office/drawing/2014/main" val="10000"/>
                  </a:ext>
                </a:extLst>
              </a:tr>
              <a:tr h="2279400">
                <a:tc>
                  <a:txBody>
                    <a:bodyPr/>
                    <a:lstStyle/>
                    <a:p>
                      <a:pPr marL="0" marR="0" lvl="0" indent="0" algn="just" rtl="0">
                        <a:spcBef>
                          <a:spcPts val="0"/>
                        </a:spcBef>
                        <a:spcAft>
                          <a:spcPts val="0"/>
                        </a:spcAft>
                        <a:buClr>
                          <a:schemeClr val="dk1"/>
                        </a:buClr>
                        <a:buSzPts val="1100"/>
                        <a:buFont typeface="Arial"/>
                        <a:buNone/>
                      </a:pPr>
                      <a:r>
                        <a:rPr lang="ca-ES"/>
                        <a:t>A cigarette has a very high temperature. Surely if you touch the tip you get a first degree burn. But you don't have much heat as it would not be able to boil a glass of water. An iceberg has very low temperature but if we manage to extract the heat enough that it would lower it by only one degree we would have the heat necessary to raise the temperature of the glass by many thousands of degrees.</a:t>
                      </a:r>
                      <a:endParaRPr/>
                    </a:p>
                  </a:txBody>
                  <a:tcPr marL="91450" marR="91450" marT="45725" marB="45725"/>
                </a:tc>
                <a:extLst>
                  <a:ext uri="{0D108BD9-81ED-4DB2-BD59-A6C34878D82A}">
                    <a16:rowId xmlns:a16="http://schemas.microsoft.com/office/drawing/2014/main" val="10001"/>
                  </a:ext>
                </a:extLst>
              </a:tr>
            </a:tbl>
          </a:graphicData>
        </a:graphic>
      </p:graphicFrame>
      <p:sp>
        <p:nvSpPr>
          <p:cNvPr id="775" name="Google Shape;775;p68"/>
          <p:cNvSpPr txBox="1"/>
          <p:nvPr/>
        </p:nvSpPr>
        <p:spPr>
          <a:xfrm>
            <a:off x="5972625" y="42019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6" name="Google Shape;776;p68"/>
          <p:cNvSpPr txBox="1"/>
          <p:nvPr/>
        </p:nvSpPr>
        <p:spPr>
          <a:xfrm>
            <a:off x="340050" y="5157550"/>
            <a:ext cx="6447600" cy="738900"/>
          </a:xfrm>
          <a:prstGeom prst="rect">
            <a:avLst/>
          </a:prstGeom>
          <a:noFill/>
          <a:ln>
            <a:noFill/>
          </a:ln>
        </p:spPr>
        <p:txBody>
          <a:bodyPr spcFirstLastPara="1" wrap="square" lIns="91425" tIns="91425" rIns="91425" bIns="91425" anchor="t" anchorCtr="0">
            <a:spAutoFit/>
          </a:bodyPr>
          <a:lstStyle/>
          <a:p>
            <a:pPr marL="0" lvl="0" indent="0" algn="just" rtl="0">
              <a:spcBef>
                <a:spcPts val="1000"/>
              </a:spcBef>
              <a:spcAft>
                <a:spcPts val="0"/>
              </a:spcAft>
              <a:buNone/>
            </a:pPr>
            <a:r>
              <a:rPr lang="ca-ES" sz="1800">
                <a:solidFill>
                  <a:srgbClr val="3F3F3F"/>
                </a:solidFill>
              </a:rPr>
              <a:t>The heat moves from a hot body to a hotest in three basic forms of heat transfer; </a:t>
            </a:r>
            <a:r>
              <a:rPr lang="ca-ES" sz="1800" b="1">
                <a:solidFill>
                  <a:srgbClr val="3F3F3F"/>
                </a:solidFill>
              </a:rPr>
              <a:t>Driving</a:t>
            </a:r>
            <a:r>
              <a:rPr lang="ca-ES" sz="1800">
                <a:solidFill>
                  <a:srgbClr val="3F3F3F"/>
                </a:solidFill>
              </a:rPr>
              <a:t>, </a:t>
            </a:r>
            <a:r>
              <a:rPr lang="ca-ES" sz="1800" b="1">
                <a:solidFill>
                  <a:srgbClr val="3F3F3F"/>
                </a:solidFill>
              </a:rPr>
              <a:t>Radiation </a:t>
            </a:r>
            <a:r>
              <a:rPr lang="ca-ES" sz="1800">
                <a:solidFill>
                  <a:srgbClr val="3F3F3F"/>
                </a:solidFill>
              </a:rPr>
              <a:t>or </a:t>
            </a:r>
            <a:r>
              <a:rPr lang="ca-ES" sz="1800" b="1">
                <a:solidFill>
                  <a:srgbClr val="3F3F3F"/>
                </a:solidFill>
              </a:rPr>
              <a:t>Convection</a:t>
            </a:r>
            <a:r>
              <a:rPr lang="ca-ES" sz="1800">
                <a:solidFill>
                  <a:srgbClr val="3F3F3F"/>
                </a:solidFill>
              </a:rPr>
              <a:t>.</a:t>
            </a:r>
            <a:endParaRPr sz="1800">
              <a:solidFill>
                <a:srgbClr val="3F3F3F"/>
              </a:solidFill>
            </a:endParaRPr>
          </a:p>
        </p:txBody>
      </p:sp>
      <p:sp>
        <p:nvSpPr>
          <p:cNvPr id="777" name="Google Shape;777;p68"/>
          <p:cNvSpPr txBox="1"/>
          <p:nvPr/>
        </p:nvSpPr>
        <p:spPr>
          <a:xfrm>
            <a:off x="0" y="0"/>
            <a:ext cx="1304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8" name="Google Shape;778;p68"/>
          <p:cNvSpPr txBox="1"/>
          <p:nvPr/>
        </p:nvSpPr>
        <p:spPr>
          <a:xfrm>
            <a:off x="677325" y="6242400"/>
            <a:ext cx="97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u="sng">
                <a:solidFill>
                  <a:schemeClr val="hlink"/>
                </a:solidFill>
                <a:hlinkClick r:id="rId4"/>
              </a:rPr>
              <a:t>Chapter</a:t>
            </a:r>
            <a:r>
              <a:rPr lang="ca-ES" u="sng">
                <a:solidFill>
                  <a:schemeClr val="hlink"/>
                </a:solidFill>
                <a:hlinkClick r:id="rId4"/>
              </a:rPr>
              <a:t> adapted from </a:t>
            </a:r>
            <a:r>
              <a:rPr lang="ca-ES" u="sng">
                <a:solidFill>
                  <a:schemeClr val="hlink"/>
                </a:solidFill>
                <a:hlinkClick r:id="rId4"/>
              </a:rPr>
              <a:t>Heat and mass transfer: fundamentals and applications, cap.15, Çengel, Yunus 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9"/>
          <p:cNvSpPr txBox="1">
            <a:spLocks noGrp="1"/>
          </p:cNvSpPr>
          <p:nvPr>
            <p:ph type="body" idx="1"/>
          </p:nvPr>
        </p:nvSpPr>
        <p:spPr>
          <a:xfrm>
            <a:off x="677325" y="1247125"/>
            <a:ext cx="8808600" cy="13950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ca-ES"/>
              <a:t>The electronic circuits are printed on pressed copper and bakelite plates known as PCBs (Printed Circuit Board). The most common material used is known as FR4. If an electronic component, such as an SMD (Surface Mounted Device) chip, is soldier on top of it will dissipate heat on it by the phenomenon of conduction.</a:t>
            </a:r>
            <a:endParaRPr/>
          </a:p>
          <a:p>
            <a:pPr marL="0" lvl="0" indent="0" algn="just" rtl="0">
              <a:spcBef>
                <a:spcPts val="1000"/>
              </a:spcBef>
              <a:spcAft>
                <a:spcPts val="0"/>
              </a:spcAft>
              <a:buNone/>
            </a:pPr>
            <a:endParaRPr/>
          </a:p>
          <a:p>
            <a:pPr marL="0" lvl="0" indent="0" algn="just"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785" name="Google Shape;785;p6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52</a:t>
            </a:fld>
            <a:endParaRPr/>
          </a:p>
        </p:txBody>
      </p:sp>
      <p:sp>
        <p:nvSpPr>
          <p:cNvPr id="786" name="Google Shape;786;p69"/>
          <p:cNvSpPr txBox="1"/>
          <p:nvPr/>
        </p:nvSpPr>
        <p:spPr>
          <a:xfrm>
            <a:off x="-54400" y="6579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Driving</a:t>
            </a:r>
            <a:endParaRPr/>
          </a:p>
        </p:txBody>
      </p:sp>
      <p:sp>
        <p:nvSpPr>
          <p:cNvPr id="787" name="Google Shape;787;p69"/>
          <p:cNvSpPr txBox="1"/>
          <p:nvPr/>
        </p:nvSpPr>
        <p:spPr>
          <a:xfrm>
            <a:off x="1208525" y="4061300"/>
            <a:ext cx="81651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ca-ES"/>
              <a:t>The heat flux (J / s, Watts) through a material of thickness t, surface A and thermal conductivity k, is directly proportional to the temperature difference between the ends of it. It is understood that the PCB conducts heat mainly transversely. From the table of thermal conductivity of the different materials it can be seen that Silicone has a very low coefficient compared to Silver. The thermal pastes used to assemble the microprocessors are a mixture of silicone and silver adhesive.</a:t>
            </a:r>
            <a:endParaRPr/>
          </a:p>
          <a:p>
            <a:pPr marL="0" lvl="0" indent="0" algn="just" rtl="0">
              <a:spcBef>
                <a:spcPts val="0"/>
              </a:spcBef>
              <a:spcAft>
                <a:spcPts val="0"/>
              </a:spcAft>
              <a:buNone/>
            </a:pPr>
            <a:endParaRPr/>
          </a:p>
        </p:txBody>
      </p:sp>
      <p:sp>
        <p:nvSpPr>
          <p:cNvPr id="788" name="Google Shape;788;p69"/>
          <p:cNvSpPr txBox="1"/>
          <p:nvPr/>
        </p:nvSpPr>
        <p:spPr>
          <a:xfrm>
            <a:off x="-2206375" y="19674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89" name="Google Shape;789;p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32146" y="3371000"/>
            <a:ext cx="2326009" cy="666750"/>
          </a:xfrm>
          <a:prstGeom prst="rect">
            <a:avLst/>
          </a:prstGeom>
          <a:noFill/>
          <a:ln>
            <a:noFill/>
          </a:ln>
        </p:spPr>
      </p:pic>
      <p:pic>
        <p:nvPicPr>
          <p:cNvPr id="790" name="Google Shape;790;p69"/>
          <p:cNvPicPr preferRelativeResize="0"/>
          <p:nvPr/>
        </p:nvPicPr>
        <p:blipFill>
          <a:blip r:embed="rId4">
            <a:alphaModFix/>
          </a:blip>
          <a:stretch>
            <a:fillRect/>
          </a:stretch>
        </p:blipFill>
        <p:spPr>
          <a:xfrm>
            <a:off x="4120413" y="5538800"/>
            <a:ext cx="2638425" cy="666750"/>
          </a:xfrm>
          <a:prstGeom prst="rect">
            <a:avLst/>
          </a:prstGeom>
          <a:noFill/>
          <a:ln>
            <a:noFill/>
          </a:ln>
        </p:spPr>
      </p:pic>
      <p:pic>
        <p:nvPicPr>
          <p:cNvPr id="791" name="Google Shape;791;p6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724050" y="5086750"/>
            <a:ext cx="3467949" cy="810350"/>
          </a:xfrm>
          <a:prstGeom prst="rect">
            <a:avLst/>
          </a:prstGeom>
          <a:noFill/>
          <a:ln>
            <a:noFill/>
          </a:ln>
        </p:spPr>
      </p:pic>
      <p:graphicFrame>
        <p:nvGraphicFramePr>
          <p:cNvPr id="792" name="Google Shape;792;p69"/>
          <p:cNvGraphicFramePr/>
          <p:nvPr/>
        </p:nvGraphicFramePr>
        <p:xfrm>
          <a:off x="9654554" y="396564"/>
          <a:ext cx="3000000" cy="3000000"/>
        </p:xfrm>
        <a:graphic>
          <a:graphicData uri="http://schemas.openxmlformats.org/drawingml/2006/table">
            <a:tbl>
              <a:tblPr firstRow="1" bandRow="1">
                <a:noFill/>
                <a:tableStyleId>{CFBDBBD4-79DC-48A4-96E6-66D6DAC8A238}</a:tableStyleId>
              </a:tblPr>
              <a:tblGrid>
                <a:gridCol w="873050">
                  <a:extLst>
                    <a:ext uri="{9D8B030D-6E8A-4147-A177-3AD203B41FA5}">
                      <a16:colId xmlns:a16="http://schemas.microsoft.com/office/drawing/2014/main" val="20000"/>
                    </a:ext>
                  </a:extLst>
                </a:gridCol>
                <a:gridCol w="892275">
                  <a:extLst>
                    <a:ext uri="{9D8B030D-6E8A-4147-A177-3AD203B41FA5}">
                      <a16:colId xmlns:a16="http://schemas.microsoft.com/office/drawing/2014/main" val="20001"/>
                    </a:ext>
                  </a:extLst>
                </a:gridCol>
              </a:tblGrid>
              <a:tr h="297250">
                <a:tc>
                  <a:txBody>
                    <a:bodyPr/>
                    <a:lstStyle/>
                    <a:p>
                      <a:pPr marL="0" lvl="0" indent="0" algn="l" rtl="0">
                        <a:spcBef>
                          <a:spcPts val="0"/>
                        </a:spcBef>
                        <a:spcAft>
                          <a:spcPts val="0"/>
                        </a:spcAft>
                        <a:buNone/>
                      </a:pPr>
                      <a:r>
                        <a:rPr lang="ca-ES" sz="1200"/>
                        <a:t>Material</a:t>
                      </a:r>
                      <a:endParaRPr sz="12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ca-ES" sz="1200"/>
                        <a:t>W / (mK)</a:t>
                      </a:r>
                      <a:endParaRPr sz="1200"/>
                    </a:p>
                  </a:txBody>
                  <a:tcPr marL="91425" marR="91425" marT="91425" marB="914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289475">
                <a:tc>
                  <a:txBody>
                    <a:bodyPr/>
                    <a:lstStyle/>
                    <a:p>
                      <a:pPr marL="0" lvl="0" indent="0" algn="l" rtl="0">
                        <a:spcBef>
                          <a:spcPts val="0"/>
                        </a:spcBef>
                        <a:spcAft>
                          <a:spcPts val="0"/>
                        </a:spcAft>
                        <a:buNone/>
                      </a:pPr>
                      <a:r>
                        <a:rPr lang="ca-ES" sz="1100"/>
                        <a:t>Air</a:t>
                      </a:r>
                      <a:endParaRPr sz="1100"/>
                    </a:p>
                  </a:txBody>
                  <a:tcPr marL="91425" marR="91425" marT="91425" marB="91425">
                    <a:lnT w="38100" cap="flat" cmpd="sng">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ca-ES" sz="1100"/>
                        <a:t> 0.027</a:t>
                      </a:r>
                      <a:endParaRPr sz="1100"/>
                    </a:p>
                  </a:txBody>
                  <a:tcPr marL="91425" marR="91425" marT="91425" marB="91425">
                    <a:lnT w="38100"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390800">
                <a:tc>
                  <a:txBody>
                    <a:bodyPr/>
                    <a:lstStyle/>
                    <a:p>
                      <a:pPr marL="0" lvl="0" indent="0" algn="l" rtl="0">
                        <a:spcBef>
                          <a:spcPts val="0"/>
                        </a:spcBef>
                        <a:spcAft>
                          <a:spcPts val="0"/>
                        </a:spcAft>
                        <a:buNone/>
                      </a:pPr>
                      <a:r>
                        <a:rPr lang="ca-ES" sz="1100"/>
                        <a:t>Tile</a:t>
                      </a:r>
                      <a:endParaRPr sz="1100"/>
                    </a:p>
                  </a:txBody>
                  <a:tcPr marL="91425" marR="91425" marT="91425" marB="91425"/>
                </a:tc>
                <a:tc>
                  <a:txBody>
                    <a:bodyPr/>
                    <a:lstStyle/>
                    <a:p>
                      <a:pPr marL="0" lvl="0" indent="0" algn="l" rtl="0">
                        <a:spcBef>
                          <a:spcPts val="0"/>
                        </a:spcBef>
                        <a:spcAft>
                          <a:spcPts val="0"/>
                        </a:spcAft>
                        <a:buNone/>
                      </a:pPr>
                      <a:r>
                        <a:rPr lang="ca-ES" sz="1100"/>
                        <a:t>0.6-1</a:t>
                      </a:r>
                      <a:endParaRPr sz="1100"/>
                    </a:p>
                  </a:txBody>
                  <a:tcPr marL="91425" marR="91425" marT="91425" marB="91425"/>
                </a:tc>
                <a:extLst>
                  <a:ext uri="{0D108BD9-81ED-4DB2-BD59-A6C34878D82A}">
                    <a16:rowId xmlns:a16="http://schemas.microsoft.com/office/drawing/2014/main" val="10002"/>
                  </a:ext>
                </a:extLst>
              </a:tr>
              <a:tr h="390800">
                <a:tc>
                  <a:txBody>
                    <a:bodyPr/>
                    <a:lstStyle/>
                    <a:p>
                      <a:pPr marL="0" lvl="0" indent="0" algn="l" rtl="0">
                        <a:spcBef>
                          <a:spcPts val="0"/>
                        </a:spcBef>
                        <a:spcAft>
                          <a:spcPts val="0"/>
                        </a:spcAft>
                        <a:buNone/>
                      </a:pPr>
                      <a:r>
                        <a:rPr lang="ca-ES" sz="1100"/>
                        <a:t>Glass</a:t>
                      </a:r>
                      <a:endParaRPr sz="1100"/>
                    </a:p>
                  </a:txBody>
                  <a:tcPr marL="91425" marR="91425" marT="91425" marB="91425"/>
                </a:tc>
                <a:tc>
                  <a:txBody>
                    <a:bodyPr/>
                    <a:lstStyle/>
                    <a:p>
                      <a:pPr marL="0" lvl="0" indent="0" algn="l" rtl="0">
                        <a:spcBef>
                          <a:spcPts val="0"/>
                        </a:spcBef>
                        <a:spcAft>
                          <a:spcPts val="0"/>
                        </a:spcAft>
                        <a:buNone/>
                      </a:pPr>
                      <a:r>
                        <a:rPr lang="ca-ES" sz="1100"/>
                        <a:t>1</a:t>
                      </a:r>
                      <a:endParaRPr sz="1100"/>
                    </a:p>
                  </a:txBody>
                  <a:tcPr marL="91425" marR="91425" marT="91425" marB="91425"/>
                </a:tc>
                <a:extLst>
                  <a:ext uri="{0D108BD9-81ED-4DB2-BD59-A6C34878D82A}">
                    <a16:rowId xmlns:a16="http://schemas.microsoft.com/office/drawing/2014/main" val="10003"/>
                  </a:ext>
                </a:extLst>
              </a:tr>
              <a:tr h="289475">
                <a:tc>
                  <a:txBody>
                    <a:bodyPr/>
                    <a:lstStyle/>
                    <a:p>
                      <a:pPr marL="0" lvl="0" indent="0" algn="l" rtl="0">
                        <a:spcBef>
                          <a:spcPts val="0"/>
                        </a:spcBef>
                        <a:spcAft>
                          <a:spcPts val="0"/>
                        </a:spcAft>
                        <a:buNone/>
                      </a:pPr>
                      <a:r>
                        <a:rPr lang="ca-ES" sz="1100"/>
                        <a:t>Silicone</a:t>
                      </a:r>
                      <a:endParaRPr sz="1100"/>
                    </a:p>
                  </a:txBody>
                  <a:tcPr marL="91425" marR="91425" marT="91425" marB="91425"/>
                </a:tc>
                <a:tc>
                  <a:txBody>
                    <a:bodyPr/>
                    <a:lstStyle/>
                    <a:p>
                      <a:pPr marL="0" lvl="0" indent="0" algn="l" rtl="0">
                        <a:spcBef>
                          <a:spcPts val="0"/>
                        </a:spcBef>
                        <a:spcAft>
                          <a:spcPts val="0"/>
                        </a:spcAft>
                        <a:buNone/>
                      </a:pPr>
                      <a:r>
                        <a:rPr lang="ca-ES" sz="1100"/>
                        <a:t>1.25</a:t>
                      </a:r>
                      <a:endParaRPr sz="1100"/>
                    </a:p>
                  </a:txBody>
                  <a:tcPr marL="91425" marR="91425" marT="91425" marB="91425"/>
                </a:tc>
                <a:extLst>
                  <a:ext uri="{0D108BD9-81ED-4DB2-BD59-A6C34878D82A}">
                    <a16:rowId xmlns:a16="http://schemas.microsoft.com/office/drawing/2014/main" val="10004"/>
                  </a:ext>
                </a:extLst>
              </a:tr>
              <a:tr h="411800">
                <a:tc>
                  <a:txBody>
                    <a:bodyPr/>
                    <a:lstStyle/>
                    <a:p>
                      <a:pPr marL="0" lvl="0" indent="0" algn="l" rtl="0">
                        <a:spcBef>
                          <a:spcPts val="0"/>
                        </a:spcBef>
                        <a:spcAft>
                          <a:spcPts val="0"/>
                        </a:spcAft>
                        <a:buClr>
                          <a:schemeClr val="dk1"/>
                        </a:buClr>
                        <a:buSzPts val="1100"/>
                        <a:buFont typeface="Arial"/>
                        <a:buNone/>
                      </a:pPr>
                      <a:r>
                        <a:rPr lang="ca-ES" sz="1100">
                          <a:solidFill>
                            <a:schemeClr val="dk1"/>
                          </a:solidFill>
                        </a:rPr>
                        <a:t>Aluminum</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ca-ES" sz="1100">
                          <a:solidFill>
                            <a:schemeClr val="dk1"/>
                          </a:solidFill>
                        </a:rPr>
                        <a:t>175</a:t>
                      </a:r>
                      <a:endParaRPr sz="1100"/>
                    </a:p>
                  </a:txBody>
                  <a:tcPr marL="91425" marR="91425" marT="91425" marB="91425"/>
                </a:tc>
                <a:extLst>
                  <a:ext uri="{0D108BD9-81ED-4DB2-BD59-A6C34878D82A}">
                    <a16:rowId xmlns:a16="http://schemas.microsoft.com/office/drawing/2014/main" val="10005"/>
                  </a:ext>
                </a:extLst>
              </a:tr>
              <a:tr h="289475">
                <a:tc>
                  <a:txBody>
                    <a:bodyPr/>
                    <a:lstStyle/>
                    <a:p>
                      <a:pPr marL="0" lvl="0" indent="0" algn="l" rtl="0">
                        <a:spcBef>
                          <a:spcPts val="0"/>
                        </a:spcBef>
                        <a:spcAft>
                          <a:spcPts val="0"/>
                        </a:spcAft>
                        <a:buNone/>
                      </a:pPr>
                      <a:r>
                        <a:rPr lang="ca-ES" sz="1100"/>
                        <a:t>Gold</a:t>
                      </a:r>
                      <a:endParaRPr sz="1100"/>
                    </a:p>
                  </a:txBody>
                  <a:tcPr marL="91425" marR="91425" marT="91425" marB="91425"/>
                </a:tc>
                <a:tc>
                  <a:txBody>
                    <a:bodyPr/>
                    <a:lstStyle/>
                    <a:p>
                      <a:pPr marL="0" lvl="0" indent="0" algn="l" rtl="0">
                        <a:spcBef>
                          <a:spcPts val="0"/>
                        </a:spcBef>
                        <a:spcAft>
                          <a:spcPts val="0"/>
                        </a:spcAft>
                        <a:buNone/>
                      </a:pPr>
                      <a:r>
                        <a:rPr lang="ca-ES" sz="1100"/>
                        <a:t>315</a:t>
                      </a:r>
                      <a:endParaRPr sz="1100"/>
                    </a:p>
                  </a:txBody>
                  <a:tcPr marL="91425" marR="91425" marT="91425" marB="91425"/>
                </a:tc>
                <a:extLst>
                  <a:ext uri="{0D108BD9-81ED-4DB2-BD59-A6C34878D82A}">
                    <a16:rowId xmlns:a16="http://schemas.microsoft.com/office/drawing/2014/main" val="10006"/>
                  </a:ext>
                </a:extLst>
              </a:tr>
              <a:tr h="289475">
                <a:tc>
                  <a:txBody>
                    <a:bodyPr/>
                    <a:lstStyle/>
                    <a:p>
                      <a:pPr marL="0" lvl="0" indent="0" algn="l" rtl="0">
                        <a:spcBef>
                          <a:spcPts val="0"/>
                        </a:spcBef>
                        <a:spcAft>
                          <a:spcPts val="0"/>
                        </a:spcAft>
                        <a:buNone/>
                      </a:pPr>
                      <a:r>
                        <a:rPr lang="ca-ES" sz="1100"/>
                        <a:t>Copper</a:t>
                      </a:r>
                      <a:endParaRPr sz="1100"/>
                    </a:p>
                  </a:txBody>
                  <a:tcPr marL="91425" marR="91425" marT="91425" marB="91425"/>
                </a:tc>
                <a:tc>
                  <a:txBody>
                    <a:bodyPr/>
                    <a:lstStyle/>
                    <a:p>
                      <a:pPr marL="0" lvl="0" indent="0" algn="l" rtl="0">
                        <a:spcBef>
                          <a:spcPts val="0"/>
                        </a:spcBef>
                        <a:spcAft>
                          <a:spcPts val="0"/>
                        </a:spcAft>
                        <a:buNone/>
                      </a:pPr>
                      <a:r>
                        <a:rPr lang="ca-ES" sz="1100"/>
                        <a:t>360</a:t>
                      </a:r>
                      <a:endParaRPr sz="1100"/>
                    </a:p>
                  </a:txBody>
                  <a:tcPr marL="91425" marR="91425" marT="91425" marB="91425"/>
                </a:tc>
                <a:extLst>
                  <a:ext uri="{0D108BD9-81ED-4DB2-BD59-A6C34878D82A}">
                    <a16:rowId xmlns:a16="http://schemas.microsoft.com/office/drawing/2014/main" val="10007"/>
                  </a:ext>
                </a:extLst>
              </a:tr>
              <a:tr h="289475">
                <a:tc>
                  <a:txBody>
                    <a:bodyPr/>
                    <a:lstStyle/>
                    <a:p>
                      <a:pPr marL="0" lvl="0" indent="0" algn="l" rtl="0">
                        <a:spcBef>
                          <a:spcPts val="0"/>
                        </a:spcBef>
                        <a:spcAft>
                          <a:spcPts val="0"/>
                        </a:spcAft>
                        <a:buNone/>
                      </a:pPr>
                      <a:r>
                        <a:rPr lang="ca-ES" sz="1100"/>
                        <a:t>Silver</a:t>
                      </a:r>
                      <a:endParaRPr sz="1100"/>
                    </a:p>
                  </a:txBody>
                  <a:tcPr marL="91425" marR="91425" marT="91425" marB="91425"/>
                </a:tc>
                <a:tc>
                  <a:txBody>
                    <a:bodyPr/>
                    <a:lstStyle/>
                    <a:p>
                      <a:pPr marL="0" lvl="0" indent="0" algn="l" rtl="0">
                        <a:spcBef>
                          <a:spcPts val="0"/>
                        </a:spcBef>
                        <a:spcAft>
                          <a:spcPts val="0"/>
                        </a:spcAft>
                        <a:buNone/>
                      </a:pPr>
                      <a:r>
                        <a:rPr lang="ca-ES" sz="1100"/>
                        <a:t>406</a:t>
                      </a:r>
                      <a:endParaRPr sz="1100"/>
                    </a:p>
                  </a:txBody>
                  <a:tcPr marL="91425" marR="91425" marT="91425" marB="91425"/>
                </a:tc>
                <a:extLst>
                  <a:ext uri="{0D108BD9-81ED-4DB2-BD59-A6C34878D82A}">
                    <a16:rowId xmlns:a16="http://schemas.microsoft.com/office/drawing/2014/main" val="10008"/>
                  </a:ext>
                </a:extLst>
              </a:tr>
              <a:tr h="289475">
                <a:tc>
                  <a:txBody>
                    <a:bodyPr/>
                    <a:lstStyle/>
                    <a:p>
                      <a:pPr marL="0" lvl="0" indent="0" algn="l" rtl="0">
                        <a:spcBef>
                          <a:spcPts val="0"/>
                        </a:spcBef>
                        <a:spcAft>
                          <a:spcPts val="0"/>
                        </a:spcAft>
                        <a:buNone/>
                      </a:pPr>
                      <a:r>
                        <a:rPr lang="ca-ES" sz="1100"/>
                        <a:t>Acer</a:t>
                      </a:r>
                      <a:endParaRPr sz="1100"/>
                    </a:p>
                  </a:txBody>
                  <a:tcPr marL="91425" marR="91425" marT="91425" marB="91425"/>
                </a:tc>
                <a:tc>
                  <a:txBody>
                    <a:bodyPr/>
                    <a:lstStyle/>
                    <a:p>
                      <a:pPr marL="0" lvl="0" indent="0" algn="l" rtl="0">
                        <a:spcBef>
                          <a:spcPts val="0"/>
                        </a:spcBef>
                        <a:spcAft>
                          <a:spcPts val="0"/>
                        </a:spcAft>
                        <a:buNone/>
                      </a:pPr>
                      <a:r>
                        <a:rPr lang="ca-ES" sz="1100"/>
                        <a:t>50</a:t>
                      </a:r>
                      <a:endParaRPr sz="1100"/>
                    </a:p>
                  </a:txBody>
                  <a:tcPr marL="91425" marR="91425" marT="91425" marB="91425"/>
                </a:tc>
                <a:extLst>
                  <a:ext uri="{0D108BD9-81ED-4DB2-BD59-A6C34878D82A}">
                    <a16:rowId xmlns:a16="http://schemas.microsoft.com/office/drawing/2014/main" val="10009"/>
                  </a:ext>
                </a:extLst>
              </a:tr>
              <a:tr h="289475">
                <a:tc>
                  <a:txBody>
                    <a:bodyPr/>
                    <a:lstStyle/>
                    <a:p>
                      <a:pPr marL="0" lvl="0" indent="0" algn="l" rtl="0">
                        <a:spcBef>
                          <a:spcPts val="0"/>
                        </a:spcBef>
                        <a:spcAft>
                          <a:spcPts val="0"/>
                        </a:spcAft>
                        <a:buNone/>
                      </a:pPr>
                      <a:r>
                        <a:rPr lang="ca-ES" sz="1100"/>
                        <a:t>Brass</a:t>
                      </a:r>
                      <a:endParaRPr sz="1100"/>
                    </a:p>
                  </a:txBody>
                  <a:tcPr marL="91425" marR="91425" marT="91425" marB="91425"/>
                </a:tc>
                <a:tc>
                  <a:txBody>
                    <a:bodyPr/>
                    <a:lstStyle/>
                    <a:p>
                      <a:pPr marL="0" lvl="0" indent="0" algn="l" rtl="0">
                        <a:spcBef>
                          <a:spcPts val="0"/>
                        </a:spcBef>
                        <a:spcAft>
                          <a:spcPts val="0"/>
                        </a:spcAft>
                        <a:buNone/>
                      </a:pPr>
                      <a:r>
                        <a:rPr lang="ca-ES" sz="1100">
                          <a:solidFill>
                            <a:schemeClr val="dk1"/>
                          </a:solidFill>
                        </a:rPr>
                        <a:t>109</a:t>
                      </a:r>
                      <a:endParaRPr sz="1100">
                        <a:solidFill>
                          <a:schemeClr val="dk1"/>
                        </a:solidFill>
                      </a:endParaRPr>
                    </a:p>
                  </a:txBody>
                  <a:tcPr marL="91425" marR="91425" marT="91425" marB="91425"/>
                </a:tc>
                <a:extLst>
                  <a:ext uri="{0D108BD9-81ED-4DB2-BD59-A6C34878D82A}">
                    <a16:rowId xmlns:a16="http://schemas.microsoft.com/office/drawing/2014/main" val="10010"/>
                  </a:ext>
                </a:extLst>
              </a:tr>
              <a:tr h="289475">
                <a:tc>
                  <a:txBody>
                    <a:bodyPr/>
                    <a:lstStyle/>
                    <a:p>
                      <a:pPr marL="0" lvl="0" indent="0" algn="l" rtl="0">
                        <a:spcBef>
                          <a:spcPts val="0"/>
                        </a:spcBef>
                        <a:spcAft>
                          <a:spcPts val="0"/>
                        </a:spcAft>
                        <a:buNone/>
                      </a:pPr>
                      <a:r>
                        <a:rPr lang="ca-ES" sz="1100"/>
                        <a:t>Plastic</a:t>
                      </a: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ca-ES" sz="1100">
                          <a:solidFill>
                            <a:schemeClr val="dk1"/>
                          </a:solidFill>
                        </a:rPr>
                        <a:t>0.1-0.4</a:t>
                      </a:r>
                      <a:endParaRPr sz="1100"/>
                    </a:p>
                  </a:txBody>
                  <a:tcPr marL="91425" marR="91425" marT="91425" marB="91425"/>
                </a:tc>
                <a:extLst>
                  <a:ext uri="{0D108BD9-81ED-4DB2-BD59-A6C34878D82A}">
                    <a16:rowId xmlns:a16="http://schemas.microsoft.com/office/drawing/2014/main" val="10011"/>
                  </a:ext>
                </a:extLst>
              </a:tr>
              <a:tr h="429550">
                <a:tc>
                  <a:txBody>
                    <a:bodyPr/>
                    <a:lstStyle/>
                    <a:p>
                      <a:pPr marL="0" lvl="0" indent="0" algn="l" rtl="0">
                        <a:spcBef>
                          <a:spcPts val="0"/>
                        </a:spcBef>
                        <a:spcAft>
                          <a:spcPts val="0"/>
                        </a:spcAft>
                        <a:buClr>
                          <a:schemeClr val="dk1"/>
                        </a:buClr>
                        <a:buSzPts val="1100"/>
                        <a:buFont typeface="Arial"/>
                        <a:buNone/>
                      </a:pPr>
                      <a:r>
                        <a:rPr lang="ca-ES" sz="1100"/>
                        <a:t>FR4 </a:t>
                      </a:r>
                      <a:endParaRPr sz="1100"/>
                    </a:p>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ca-ES" sz="1100">
                          <a:solidFill>
                            <a:schemeClr val="dk1"/>
                          </a:solidFill>
                        </a:rPr>
                        <a:t>0.25-0.3</a:t>
                      </a:r>
                      <a:endParaRPr sz="1100"/>
                    </a:p>
                  </a:txBody>
                  <a:tcPr marL="91425" marR="91425" marT="91425" marB="91425"/>
                </a:tc>
                <a:extLst>
                  <a:ext uri="{0D108BD9-81ED-4DB2-BD59-A6C34878D82A}">
                    <a16:rowId xmlns:a16="http://schemas.microsoft.com/office/drawing/2014/main" val="10012"/>
                  </a:ext>
                </a:extLst>
              </a:tr>
            </a:tbl>
          </a:graphicData>
        </a:graphic>
      </p:graphicFrame>
      <p:pic>
        <p:nvPicPr>
          <p:cNvPr id="793" name="Google Shape;793;p69"/>
          <p:cNvPicPr preferRelativeResize="0"/>
          <p:nvPr/>
        </p:nvPicPr>
        <p:blipFill>
          <a:blip r:embed="rId6">
            <a:alphaModFix/>
          </a:blip>
          <a:stretch>
            <a:fillRect/>
          </a:stretch>
        </p:blipFill>
        <p:spPr>
          <a:xfrm>
            <a:off x="3790950" y="2557463"/>
            <a:ext cx="4610100" cy="159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0"/>
          <p:cNvSpPr txBox="1">
            <a:spLocks noGrp="1"/>
          </p:cNvSpPr>
          <p:nvPr>
            <p:ph type="body" idx="1"/>
          </p:nvPr>
        </p:nvSpPr>
        <p:spPr>
          <a:xfrm>
            <a:off x="677325" y="1247125"/>
            <a:ext cx="8808600" cy="20133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ca-ES"/>
              <a:t>All bodies emit electromagnetic waves. The intensity depends on the wavelength and temperature. The higher the temperature plus emission. Within the visible spectrum this phenomenon can be observed because it manifests itself in the form of light. However there are many examples of uses of the invisible spectrum. Below 400nm we have nuclear radiation, x-rays and UV rays and so on above 700nm infrared and television and radio waves.</a:t>
            </a:r>
            <a:endParaRPr/>
          </a:p>
          <a:p>
            <a:pPr marL="0" lvl="0" indent="0" algn="l" rtl="0">
              <a:spcBef>
                <a:spcPts val="1000"/>
              </a:spcBef>
              <a:spcAft>
                <a:spcPts val="0"/>
              </a:spcAft>
              <a:buNone/>
            </a:pPr>
            <a:endParaRPr/>
          </a:p>
        </p:txBody>
      </p:sp>
      <p:sp>
        <p:nvSpPr>
          <p:cNvPr id="800" name="Google Shape;800;p7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53</a:t>
            </a:fld>
            <a:endParaRPr/>
          </a:p>
        </p:txBody>
      </p:sp>
      <p:sp>
        <p:nvSpPr>
          <p:cNvPr id="801" name="Google Shape;801;p70"/>
          <p:cNvSpPr txBox="1"/>
          <p:nvPr/>
        </p:nvSpPr>
        <p:spPr>
          <a:xfrm>
            <a:off x="-54400" y="6579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Radiation</a:t>
            </a:r>
            <a:endParaRPr/>
          </a:p>
        </p:txBody>
      </p:sp>
      <p:pic>
        <p:nvPicPr>
          <p:cNvPr id="802" name="Google Shape;802;p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69800" y="3113675"/>
            <a:ext cx="6320876" cy="1509850"/>
          </a:xfrm>
          <a:prstGeom prst="rect">
            <a:avLst/>
          </a:prstGeom>
          <a:noFill/>
          <a:ln>
            <a:noFill/>
          </a:ln>
        </p:spPr>
      </p:pic>
      <p:sp>
        <p:nvSpPr>
          <p:cNvPr id="803" name="Google Shape;803;p70"/>
          <p:cNvSpPr txBox="1"/>
          <p:nvPr/>
        </p:nvSpPr>
        <p:spPr>
          <a:xfrm>
            <a:off x="1208550" y="4862425"/>
            <a:ext cx="8165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When the environment is at a lower temperature than the heat dissipating equipment, it is transferred to the environment. The power is determined by the emissivity coefficient (ε), a constant (σ), the area and the surface temperature of the object with respect to the ambient temperature (there is also a coefficient with respect to the area that we will estimate as 1).</a:t>
            </a:r>
            <a:endParaRPr/>
          </a:p>
        </p:txBody>
      </p:sp>
      <p:pic>
        <p:nvPicPr>
          <p:cNvPr id="804" name="Google Shape;804;p70" descr="&lt;math xmlns=&quot;http://www.w3.org/1998/Math/MathML&quot;&gt;&lt;mi&gt;P&lt;/mi&gt;&lt;mo&gt;=&lt;/mo&gt;&lt;mi&gt;&amp;#x3B5;&lt;/mi&gt;&lt;mo&gt;&amp;#xB7;&lt;/mo&gt;&lt;mi&gt;&amp;#x3C3;&lt;/mi&gt;&lt;mo&gt;&amp;#xB7;&lt;/mo&gt;&lt;msub&gt;&lt;mi&gt;A&lt;/mi&gt;&lt;mi&gt;s&lt;/mi&gt;&lt;/msub&gt;&lt;mo&gt;&amp;#xB7;&lt;/mo&gt;&lt;mfenced&gt;&lt;mrow&gt;&lt;msup&gt;&lt;msub&gt;&lt;mi&gt;T&lt;/mi&gt;&lt;mi&gt;s&lt;/mi&gt;&lt;/msub&gt;&lt;mn&gt;4&lt;/mn&gt;&lt;/msup&gt;&lt;mo&gt;-&lt;/mo&gt;&lt;msub&gt;&lt;msup&gt;&lt;mi&gt;T&lt;/mi&gt;&lt;mn&gt;4&lt;/mn&gt;&lt;/msup&gt;&lt;mrow&gt;&lt;mi&gt;e&lt;/mi&gt;&lt;mi&gt;n&lt;/mi&gt;&lt;mi&gt;t&lt;/mi&gt;&lt;/mrow&gt;&lt;/msub&gt;&lt;/mrow&gt;&lt;/mfenced&gt;&lt;/math&gt;" title="P equals epsilon times sigma times A subscript s times open parentheses T subscript s to the power of 4 minus T to the power of 4 subscript e n t end subscript close parentheses"/>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535084" y="5993052"/>
            <a:ext cx="3512024" cy="461700"/>
          </a:xfrm>
          <a:prstGeom prst="rect">
            <a:avLst/>
          </a:prstGeom>
          <a:noFill/>
          <a:ln>
            <a:noFill/>
          </a:ln>
        </p:spPr>
      </p:pic>
      <p:sp>
        <p:nvSpPr>
          <p:cNvPr id="805" name="Google Shape;805;p70"/>
          <p:cNvSpPr txBox="1"/>
          <p:nvPr/>
        </p:nvSpPr>
        <p:spPr>
          <a:xfrm>
            <a:off x="-2206375" y="19674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806" name="Google Shape;806;p70"/>
          <p:cNvGraphicFramePr/>
          <p:nvPr/>
        </p:nvGraphicFramePr>
        <p:xfrm>
          <a:off x="9662096" y="922389"/>
          <a:ext cx="3000000" cy="3000000"/>
        </p:xfrm>
        <a:graphic>
          <a:graphicData uri="http://schemas.openxmlformats.org/drawingml/2006/table">
            <a:tbl>
              <a:tblPr firstRow="1" bandRow="1">
                <a:noFill/>
                <a:tableStyleId>{CFBDBBD4-79DC-48A4-96E6-66D6DAC8A238}</a:tableStyleId>
              </a:tblPr>
              <a:tblGrid>
                <a:gridCol w="2338500">
                  <a:extLst>
                    <a:ext uri="{9D8B030D-6E8A-4147-A177-3AD203B41FA5}">
                      <a16:colId xmlns:a16="http://schemas.microsoft.com/office/drawing/2014/main" val="20000"/>
                    </a:ext>
                  </a:extLst>
                </a:gridCol>
              </a:tblGrid>
              <a:tr h="287025">
                <a:tc>
                  <a:txBody>
                    <a:bodyPr/>
                    <a:lstStyle/>
                    <a:p>
                      <a:pPr marL="0" marR="0" lvl="0" indent="0" algn="just" rtl="0">
                        <a:spcBef>
                          <a:spcPts val="0"/>
                        </a:spcBef>
                        <a:spcAft>
                          <a:spcPts val="0"/>
                        </a:spcAft>
                        <a:buSzPts val="1100"/>
                        <a:buNone/>
                      </a:pPr>
                      <a:r>
                        <a:rPr lang="ca-ES"/>
                        <a:t>Emissivity coefficient</a:t>
                      </a:r>
                      <a:endParaRPr sz="1400"/>
                    </a:p>
                  </a:txBody>
                  <a:tcPr marL="91450" marR="91450" marT="45725" marB="45725"/>
                </a:tc>
                <a:extLst>
                  <a:ext uri="{0D108BD9-81ED-4DB2-BD59-A6C34878D82A}">
                    <a16:rowId xmlns:a16="http://schemas.microsoft.com/office/drawing/2014/main" val="10000"/>
                  </a:ext>
                </a:extLst>
              </a:tr>
              <a:tr h="1759425">
                <a:tc>
                  <a:txBody>
                    <a:bodyPr/>
                    <a:lstStyle/>
                    <a:p>
                      <a:pPr marL="0" lvl="0" indent="0" algn="just" rtl="0">
                        <a:spcBef>
                          <a:spcPts val="0"/>
                        </a:spcBef>
                        <a:spcAft>
                          <a:spcPts val="0"/>
                        </a:spcAft>
                        <a:buClr>
                          <a:schemeClr val="dk1"/>
                        </a:buClr>
                        <a:buSzPts val="1100"/>
                        <a:buFont typeface="Arial"/>
                        <a:buNone/>
                      </a:pPr>
                      <a:r>
                        <a:rPr lang="ca-ES">
                          <a:solidFill>
                            <a:schemeClr val="dk1"/>
                          </a:solidFill>
                        </a:rPr>
                        <a:t>Polished metals have very low ε (&lt;0.1). Rusty metals with rough finishes can reach values ​​of 0.5. In the case of iron and steel, it can reach 0.98. Opaque plastics have very high values ​​(0.95). The wood has high values ​​(0.8-0.9). Water, glass and cement have a value of 0.95. Different paints move in the 0.35-0.95 range. </a:t>
                      </a:r>
                      <a:endParaRPr>
                        <a:solidFill>
                          <a:schemeClr val="dk1"/>
                        </a:solidFill>
                      </a:endParaRPr>
                    </a:p>
                    <a:p>
                      <a:pPr marL="0" lvl="0" indent="0" algn="just" rtl="0">
                        <a:spcBef>
                          <a:spcPts val="0"/>
                        </a:spcBef>
                        <a:spcAft>
                          <a:spcPts val="0"/>
                        </a:spcAft>
                        <a:buClr>
                          <a:schemeClr val="dk1"/>
                        </a:buClr>
                        <a:buSzPts val="1100"/>
                        <a:buFont typeface="Arial"/>
                        <a:buNone/>
                      </a:pPr>
                      <a:endParaRPr>
                        <a:solidFill>
                          <a:schemeClr val="dk1"/>
                        </a:solidFill>
                      </a:endParaRPr>
                    </a:p>
                    <a:p>
                      <a:pPr marL="0" lvl="0" indent="0" algn="just" rtl="0">
                        <a:spcBef>
                          <a:spcPts val="0"/>
                        </a:spcBef>
                        <a:spcAft>
                          <a:spcPts val="0"/>
                        </a:spcAft>
                        <a:buClr>
                          <a:schemeClr val="dk1"/>
                        </a:buClr>
                        <a:buSzPts val="1100"/>
                        <a:buFont typeface="Arial"/>
                        <a:buNone/>
                      </a:pPr>
                      <a:r>
                        <a:rPr lang="ca-ES">
                          <a:solidFill>
                            <a:schemeClr val="dk1"/>
                          </a:solidFill>
                        </a:rPr>
                        <a:t>Remember to mount the most powerful elements at the ends of cabinets near the chassis.</a:t>
                      </a:r>
                      <a:endParaRPr>
                        <a:solidFill>
                          <a:schemeClr val="dk1"/>
                        </a:solidFill>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1">
            <a:hlinkClick r:id="rId3"/>
          </p:cNvPr>
          <p:cNvSpPr txBox="1">
            <a:spLocks noGrp="1"/>
          </p:cNvSpPr>
          <p:nvPr>
            <p:ph type="body" idx="1"/>
          </p:nvPr>
        </p:nvSpPr>
        <p:spPr>
          <a:xfrm>
            <a:off x="677330" y="2160600"/>
            <a:ext cx="34965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ca-ES" sz="900"/>
              <a:t>%%%%%%%%%%%%%%%%%%%%%%%%</a:t>
            </a:r>
            <a:endParaRPr sz="600"/>
          </a:p>
          <a:p>
            <a:pPr marL="0" lvl="0" indent="0" algn="l" rtl="0">
              <a:spcBef>
                <a:spcPts val="1000"/>
              </a:spcBef>
              <a:spcAft>
                <a:spcPts val="0"/>
              </a:spcAft>
              <a:buClr>
                <a:schemeClr val="dk1"/>
              </a:buClr>
              <a:buSzPts val="1100"/>
              <a:buFont typeface="Arial"/>
              <a:buNone/>
            </a:pPr>
            <a:r>
              <a:rPr lang="ca-ES" sz="900"/>
              <a:t>As=(2*(467*483)+(230*467)+(483*230))*1e-6</a:t>
            </a:r>
            <a:endParaRPr sz="900"/>
          </a:p>
          <a:p>
            <a:pPr marL="0" lvl="0" indent="0" algn="l" rtl="0">
              <a:spcBef>
                <a:spcPts val="1000"/>
              </a:spcBef>
              <a:spcAft>
                <a:spcPts val="0"/>
              </a:spcAft>
              <a:buClr>
                <a:schemeClr val="dk1"/>
              </a:buClr>
              <a:buSzPts val="1100"/>
              <a:buFont typeface="Arial"/>
              <a:buNone/>
            </a:pPr>
            <a:r>
              <a:rPr lang="ca-ES" sz="900"/>
              <a:t>sigma=5.67*1e-8;</a:t>
            </a:r>
            <a:endParaRPr sz="900"/>
          </a:p>
          <a:p>
            <a:pPr marL="0" lvl="0" indent="0" algn="l" rtl="0">
              <a:spcBef>
                <a:spcPts val="1000"/>
              </a:spcBef>
              <a:spcAft>
                <a:spcPts val="0"/>
              </a:spcAft>
              <a:buClr>
                <a:schemeClr val="dk1"/>
              </a:buClr>
              <a:buSzPts val="1100"/>
              <a:buFont typeface="Arial"/>
              <a:buNone/>
            </a:pPr>
            <a:r>
              <a:rPr lang="ca-ES" sz="900"/>
              <a:t>Ts=65+273.5;</a:t>
            </a:r>
            <a:endParaRPr sz="900"/>
          </a:p>
          <a:p>
            <a:pPr marL="0" lvl="0" indent="0" algn="l" rtl="0">
              <a:spcBef>
                <a:spcPts val="1000"/>
              </a:spcBef>
              <a:spcAft>
                <a:spcPts val="0"/>
              </a:spcAft>
              <a:buClr>
                <a:schemeClr val="dk1"/>
              </a:buClr>
              <a:buSzPts val="1100"/>
              <a:buFont typeface="Arial"/>
              <a:buNone/>
            </a:pPr>
            <a:r>
              <a:rPr lang="ca-ES" sz="900"/>
              <a:t>Tent=40+273.5</a:t>
            </a:r>
            <a:endParaRPr sz="900"/>
          </a:p>
          <a:p>
            <a:pPr marL="0" lvl="0" indent="0" algn="l" rtl="0">
              <a:spcBef>
                <a:spcPts val="1000"/>
              </a:spcBef>
              <a:spcAft>
                <a:spcPts val="0"/>
              </a:spcAft>
              <a:buClr>
                <a:schemeClr val="dk1"/>
              </a:buClr>
              <a:buSzPts val="1100"/>
              <a:buFont typeface="Arial"/>
              <a:buNone/>
            </a:pPr>
            <a:r>
              <a:rPr lang="ca-ES" sz="900"/>
              <a:t>epsi=0.8</a:t>
            </a:r>
            <a:endParaRPr sz="900"/>
          </a:p>
          <a:p>
            <a:pPr marL="0" lvl="0" indent="0" algn="l" rtl="0">
              <a:spcBef>
                <a:spcPts val="1000"/>
              </a:spcBef>
              <a:spcAft>
                <a:spcPts val="0"/>
              </a:spcAft>
              <a:buClr>
                <a:schemeClr val="dk1"/>
              </a:buClr>
              <a:buSzPts val="1100"/>
              <a:buFont typeface="Arial"/>
              <a:buNone/>
            </a:pPr>
            <a:r>
              <a:rPr lang="ca-ES" sz="900"/>
              <a:t>P=epsi*sigma*As*(Ts^4-Tent^4)</a:t>
            </a:r>
            <a:endParaRPr sz="900"/>
          </a:p>
          <a:p>
            <a:pPr marL="0" lvl="0" indent="0" algn="l" rtl="0">
              <a:spcBef>
                <a:spcPts val="1000"/>
              </a:spcBef>
              <a:spcAft>
                <a:spcPts val="0"/>
              </a:spcAft>
              <a:buClr>
                <a:schemeClr val="dk1"/>
              </a:buClr>
              <a:buSzPts val="1100"/>
              <a:buFont typeface="Arial"/>
              <a:buNone/>
            </a:pPr>
            <a:r>
              <a:rPr lang="ca-ES" sz="900"/>
              <a:t>P=700;</a:t>
            </a:r>
            <a:endParaRPr sz="900"/>
          </a:p>
          <a:p>
            <a:pPr marL="0" lvl="0" indent="0" algn="l" rtl="0">
              <a:spcBef>
                <a:spcPts val="1000"/>
              </a:spcBef>
              <a:spcAft>
                <a:spcPts val="0"/>
              </a:spcAft>
              <a:buClr>
                <a:schemeClr val="dk1"/>
              </a:buClr>
              <a:buSzPts val="1100"/>
              <a:buFont typeface="Arial"/>
              <a:buNone/>
            </a:pPr>
            <a:r>
              <a:rPr lang="ca-ES" sz="900"/>
              <a:t>Tmax=((P/(epsi*sigma*As))+Tent^4)^(1/4);</a:t>
            </a:r>
            <a:endParaRPr sz="900"/>
          </a:p>
          <a:p>
            <a:pPr marL="0" lvl="0" indent="0" algn="l" rtl="0">
              <a:spcBef>
                <a:spcPts val="1000"/>
              </a:spcBef>
              <a:spcAft>
                <a:spcPts val="0"/>
              </a:spcAft>
              <a:buClr>
                <a:schemeClr val="dk1"/>
              </a:buClr>
              <a:buSzPts val="1100"/>
              <a:buFont typeface="Arial"/>
              <a:buNone/>
            </a:pPr>
            <a:r>
              <a:rPr lang="ca-ES" sz="900"/>
              <a:t>Tmax=Tmax-273.5</a:t>
            </a:r>
            <a:endParaRPr sz="900"/>
          </a:p>
          <a:p>
            <a:pPr marL="0" lvl="0" indent="0" algn="l" rtl="0">
              <a:spcBef>
                <a:spcPts val="1000"/>
              </a:spcBef>
              <a:spcAft>
                <a:spcPts val="0"/>
              </a:spcAft>
              <a:buClr>
                <a:schemeClr val="dk1"/>
              </a:buClr>
              <a:buSzPts val="1100"/>
              <a:buFont typeface="Arial"/>
              <a:buNone/>
            </a:pPr>
            <a:r>
              <a:rPr lang="ca-ES" sz="900"/>
              <a:t>%%%%%%%%%%%%%%%%%%%%%%%%%</a:t>
            </a:r>
            <a:endParaRPr sz="900"/>
          </a:p>
          <a:p>
            <a:pPr marL="0" lvl="0" indent="0" algn="l" rtl="0">
              <a:spcBef>
                <a:spcPts val="1000"/>
              </a:spcBef>
              <a:spcAft>
                <a:spcPts val="0"/>
              </a:spcAft>
              <a:buNone/>
            </a:pPr>
            <a:endParaRPr sz="900"/>
          </a:p>
        </p:txBody>
      </p:sp>
      <p:sp>
        <p:nvSpPr>
          <p:cNvPr id="813" name="Google Shape;813;p7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54</a:t>
            </a:fld>
            <a:endParaRPr/>
          </a:p>
        </p:txBody>
      </p:sp>
      <p:pic>
        <p:nvPicPr>
          <p:cNvPr id="814" name="Google Shape;814;p7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206109" y="2626050"/>
            <a:ext cx="2438815" cy="2477188"/>
          </a:xfrm>
          <a:prstGeom prst="rect">
            <a:avLst/>
          </a:prstGeom>
          <a:noFill/>
          <a:ln>
            <a:noFill/>
          </a:ln>
        </p:spPr>
      </p:pic>
      <p:sp>
        <p:nvSpPr>
          <p:cNvPr id="815" name="Google Shape;815;p71"/>
          <p:cNvSpPr txBox="1"/>
          <p:nvPr/>
        </p:nvSpPr>
        <p:spPr>
          <a:xfrm>
            <a:off x="4634000" y="4302900"/>
            <a:ext cx="349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16" name="Google Shape;816;p71"/>
          <p:cNvSpPr txBox="1"/>
          <p:nvPr/>
        </p:nvSpPr>
        <p:spPr>
          <a:xfrm>
            <a:off x="677325" y="5103250"/>
            <a:ext cx="83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graphicFrame>
        <p:nvGraphicFramePr>
          <p:cNvPr id="817" name="Google Shape;817;p71"/>
          <p:cNvGraphicFramePr/>
          <p:nvPr/>
        </p:nvGraphicFramePr>
        <p:xfrm>
          <a:off x="3720171" y="2159089"/>
          <a:ext cx="3000000" cy="3000000"/>
        </p:xfrm>
        <a:graphic>
          <a:graphicData uri="http://schemas.openxmlformats.org/drawingml/2006/table">
            <a:tbl>
              <a:tblPr firstRow="1" bandRow="1">
                <a:noFill/>
                <a:tableStyleId>{CFBDBBD4-79DC-48A4-96E6-66D6DAC8A238}</a:tableStyleId>
              </a:tblPr>
              <a:tblGrid>
                <a:gridCol w="3188725">
                  <a:extLst>
                    <a:ext uri="{9D8B030D-6E8A-4147-A177-3AD203B41FA5}">
                      <a16:colId xmlns:a16="http://schemas.microsoft.com/office/drawing/2014/main" val="20000"/>
                    </a:ext>
                  </a:extLst>
                </a:gridCol>
              </a:tblGrid>
              <a:tr h="287025">
                <a:tc>
                  <a:txBody>
                    <a:bodyPr/>
                    <a:lstStyle/>
                    <a:p>
                      <a:pPr marL="0" marR="0" lvl="0" indent="0" algn="just" rtl="0">
                        <a:spcBef>
                          <a:spcPts val="0"/>
                        </a:spcBef>
                        <a:spcAft>
                          <a:spcPts val="0"/>
                        </a:spcAft>
                        <a:buSzPts val="1100"/>
                        <a:buNone/>
                      </a:pPr>
                      <a:r>
                        <a:rPr lang="ca-ES"/>
                        <a:t>Max temperature.</a:t>
                      </a:r>
                      <a:endParaRPr sz="1400"/>
                    </a:p>
                  </a:txBody>
                  <a:tcPr marL="91450" marR="91450" marT="45725" marB="45725"/>
                </a:tc>
                <a:extLst>
                  <a:ext uri="{0D108BD9-81ED-4DB2-BD59-A6C34878D82A}">
                    <a16:rowId xmlns:a16="http://schemas.microsoft.com/office/drawing/2014/main" val="10000"/>
                  </a:ext>
                </a:extLst>
              </a:tr>
              <a:tr h="1759425">
                <a:tc>
                  <a:txBody>
                    <a:bodyPr/>
                    <a:lstStyle/>
                    <a:p>
                      <a:pPr marL="0" lvl="0" indent="0" algn="just" rtl="0">
                        <a:spcBef>
                          <a:spcPts val="0"/>
                        </a:spcBef>
                        <a:spcAft>
                          <a:spcPts val="0"/>
                        </a:spcAft>
                        <a:buClr>
                          <a:schemeClr val="dk1"/>
                        </a:buClr>
                        <a:buSzPts val="1100"/>
                        <a:buFont typeface="Arial"/>
                        <a:buNone/>
                      </a:pPr>
                      <a:r>
                        <a:rPr lang="ca-ES">
                          <a:solidFill>
                            <a:schemeClr val="dk1"/>
                          </a:solidFill>
                        </a:rPr>
                        <a:t>It is </a:t>
                      </a:r>
                      <a:r>
                        <a:rPr lang="ca-ES" b="1">
                          <a:solidFill>
                            <a:schemeClr val="dk1"/>
                          </a:solidFill>
                        </a:rPr>
                        <a:t>obtained</a:t>
                      </a:r>
                      <a:r>
                        <a:rPr lang="ca-ES">
                          <a:solidFill>
                            <a:schemeClr val="dk1"/>
                          </a:solidFill>
                        </a:rPr>
                        <a:t> that the</a:t>
                      </a:r>
                      <a:r>
                        <a:rPr lang="ca-ES" b="1">
                          <a:solidFill>
                            <a:schemeClr val="dk1"/>
                          </a:solidFill>
                        </a:rPr>
                        <a:t> box</a:t>
                      </a:r>
                      <a:r>
                        <a:rPr lang="ca-ES">
                          <a:solidFill>
                            <a:schemeClr val="dk1"/>
                          </a:solidFill>
                        </a:rPr>
                        <a:t> would gather to heat up to approximately 152ºC with a heat flow of 700W. If we consider a temperature maximum of 65ºC the system could only dissipate by</a:t>
                      </a:r>
                      <a:r>
                        <a:rPr lang="ca-ES" b="1">
                          <a:solidFill>
                            <a:schemeClr val="dk1"/>
                          </a:solidFill>
                        </a:rPr>
                        <a:t> radiation</a:t>
                      </a:r>
                      <a:r>
                        <a:rPr lang="ca-ES">
                          <a:solidFill>
                            <a:schemeClr val="dk1"/>
                          </a:solidFill>
                        </a:rPr>
                        <a:t> about </a:t>
                      </a:r>
                      <a:r>
                        <a:rPr lang="ca-ES" b="1">
                          <a:solidFill>
                            <a:schemeClr val="dk1"/>
                          </a:solidFill>
                        </a:rPr>
                        <a:t>106W</a:t>
                      </a:r>
                      <a:r>
                        <a:rPr lang="ca-ES">
                          <a:solidFill>
                            <a:schemeClr val="dk1"/>
                          </a:solidFill>
                        </a:rPr>
                        <a:t> therefore until gathering to the </a:t>
                      </a:r>
                      <a:r>
                        <a:rPr lang="ca-ES" b="1">
                          <a:solidFill>
                            <a:schemeClr val="dk1"/>
                          </a:solidFill>
                        </a:rPr>
                        <a:t>700W</a:t>
                      </a:r>
                      <a:r>
                        <a:rPr lang="ca-ES">
                          <a:solidFill>
                            <a:schemeClr val="dk1"/>
                          </a:solidFill>
                        </a:rPr>
                        <a:t> other types of cooling are necessary. However, it is important that it does not collect at a temperature of more than 50ºC as a metal surface could cause burns from of 60ºC in addition to the danger of malfunction of electronic components. Therefore by estimation we obtain that by radiation the box can dissipate 60W. The rest will have to be dissipated in another way.</a:t>
                      </a:r>
                      <a:endParaRPr>
                        <a:solidFill>
                          <a:schemeClr val="dk1"/>
                        </a:solidFill>
                      </a:endParaRPr>
                    </a:p>
                  </a:txBody>
                  <a:tcPr marL="91450" marR="91450" marT="45725" marB="45725"/>
                </a:tc>
                <a:extLst>
                  <a:ext uri="{0D108BD9-81ED-4DB2-BD59-A6C34878D82A}">
                    <a16:rowId xmlns:a16="http://schemas.microsoft.com/office/drawing/2014/main" val="10001"/>
                  </a:ext>
                </a:extLst>
              </a:tr>
            </a:tbl>
          </a:graphicData>
        </a:graphic>
      </p:graphicFrame>
      <p:sp>
        <p:nvSpPr>
          <p:cNvPr id="818" name="Google Shape;818;p71"/>
          <p:cNvSpPr txBox="1"/>
          <p:nvPr/>
        </p:nvSpPr>
        <p:spPr>
          <a:xfrm>
            <a:off x="446550" y="323250"/>
            <a:ext cx="9067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i="1"/>
              <a:t>An ATX box of 230x467x483 mm where the front is ABS and the rest painted metal. We could estimate the heat flow it could dissipate the box by radiation. Assumptions:</a:t>
            </a:r>
            <a:endParaRPr i="1"/>
          </a:p>
          <a:p>
            <a:pPr marL="457200" lvl="0" indent="-317500" algn="l" rtl="0">
              <a:spcBef>
                <a:spcPts val="0"/>
              </a:spcBef>
              <a:spcAft>
                <a:spcPts val="0"/>
              </a:spcAft>
              <a:buSzPts val="1400"/>
              <a:buChar char="●"/>
            </a:pPr>
            <a:r>
              <a:rPr lang="ca-ES" i="1"/>
              <a:t>The box is placed vertically without any obstacles or walls around it.</a:t>
            </a:r>
            <a:endParaRPr i="1"/>
          </a:p>
          <a:p>
            <a:pPr marL="457200" lvl="0" indent="-317500" algn="l" rtl="0">
              <a:spcBef>
                <a:spcPts val="0"/>
              </a:spcBef>
              <a:spcAft>
                <a:spcPts val="0"/>
              </a:spcAft>
              <a:buSzPts val="1400"/>
              <a:buChar char="●"/>
            </a:pPr>
            <a:r>
              <a:rPr lang="ca-ES" i="1"/>
              <a:t>The ambient temperature is 40ºC (Extreme enough).</a:t>
            </a:r>
            <a:endParaRPr i="1"/>
          </a:p>
          <a:p>
            <a:pPr marL="457200" lvl="0" indent="-317500" algn="l" rtl="0">
              <a:spcBef>
                <a:spcPts val="0"/>
              </a:spcBef>
              <a:spcAft>
                <a:spcPts val="0"/>
              </a:spcAft>
              <a:buSzPts val="1400"/>
              <a:buChar char="●"/>
            </a:pPr>
            <a:r>
              <a:rPr lang="ca-ES" i="1"/>
              <a:t>The power of the source is 700W so we assume that this is the maximum power of the equipment.</a:t>
            </a:r>
            <a:endParaRPr i="1"/>
          </a:p>
          <a:p>
            <a:pPr marL="457200" lvl="0" indent="-317500" algn="l" rtl="0">
              <a:spcBef>
                <a:spcPts val="0"/>
              </a:spcBef>
              <a:spcAft>
                <a:spcPts val="0"/>
              </a:spcAft>
              <a:buSzPts val="1400"/>
              <a:buChar char="●"/>
            </a:pPr>
            <a:r>
              <a:rPr lang="ca-ES" i="1"/>
              <a:t>The lower and front faces do not dissipate heat by radiation (Not true).</a:t>
            </a:r>
            <a:endParaRPr i="1"/>
          </a:p>
          <a:p>
            <a:pPr marL="457200" lvl="0" indent="-317500" algn="l" rtl="0">
              <a:spcBef>
                <a:spcPts val="0"/>
              </a:spcBef>
              <a:spcAft>
                <a:spcPts val="0"/>
              </a:spcAft>
              <a:buSzPts val="1400"/>
              <a:buChar char="●"/>
            </a:pPr>
            <a:r>
              <a:rPr lang="ca-ES" i="1"/>
              <a:t>We do not know the material but we assume a painted metal so we estimate an ε of 0.8.</a:t>
            </a:r>
            <a:endParaRPr i="1"/>
          </a:p>
        </p:txBody>
      </p:sp>
      <p:pic>
        <p:nvPicPr>
          <p:cNvPr id="819" name="Google Shape;819;p71" descr="&lt;math xmlns=&quot;http://www.w3.org/1998/Math/MathML&quot;&gt;&lt;msub&gt;&lt;mi&gt;T&lt;/mi&gt;&lt;mrow&gt;&lt;mi&gt;m&lt;/mi&gt;&lt;mi&gt;a&lt;/mi&gt;&lt;mi&gt;x&lt;/mi&gt;&lt;/mrow&gt;&lt;/msub&gt;&lt;mo&gt;=&lt;/mo&gt;&lt;mroot&gt;&lt;mrow&gt;&lt;mfenced&gt;&lt;mrow&gt;&lt;mi&gt;P&lt;/mi&gt;&lt;mo&gt;&amp;#xB7;&lt;/mo&gt;&lt;mi&gt;&amp;#x3B5;&lt;/mi&gt;&lt;mo&gt;&amp;#xB7;&lt;/mo&gt;&lt;mi&gt;&amp;#x3C3;&lt;/mi&gt;&lt;mo&gt;&amp;#xB7;&lt;/mo&gt;&lt;msub&gt;&lt;mi&gt;A&lt;/mi&gt;&lt;mi&gt;S&lt;/mi&gt;&lt;/msub&gt;&lt;/mrow&gt;&lt;/mfenced&gt;&lt;mo&gt;+&lt;/mo&gt;&lt;msub&gt;&lt;msup&gt;&lt;mi&gt;T&lt;/mi&gt;&lt;mn&gt;4&lt;/mn&gt;&lt;/msup&gt;&lt;mrow&gt;&lt;mi&gt;e&lt;/mi&gt;&lt;mi&gt;n&lt;/mi&gt;&lt;mi&gt;t&lt;/mi&gt;&lt;/mrow&gt;&lt;/msub&gt;&lt;/mrow&gt;&lt;mn&gt;4&lt;/mn&gt;&lt;/mroot&gt;&lt;/math&gt;" title="T subscript m a x end subscript equals fourth root of open parentheses P times epsilon times sigma times A subscript S close parentheses plus T to the power of 4 subscript e n t end subscript end root"/>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77325" y="5850252"/>
            <a:ext cx="2687038" cy="400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2"/>
          <p:cNvSpPr txBox="1">
            <a:spLocks noGrp="1"/>
          </p:cNvSpPr>
          <p:nvPr>
            <p:ph type="body" idx="1"/>
          </p:nvPr>
        </p:nvSpPr>
        <p:spPr>
          <a:xfrm>
            <a:off x="677325" y="1247125"/>
            <a:ext cx="8808600" cy="13950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ca-ES"/>
              <a:t> Natural convection occurs due to a change in density in a fluid caused by a change in temperature. The mechanism of sweat causes convection cooling of the body. Moving air carries heat from sweat molecules. The magnitude of the heat flow it depends directly on the speed of the fluid, which in turn depends on the temperature difference between the hot body and the fluid and the obstacles (friction) that is in its motion.</a:t>
            </a:r>
            <a:endParaRPr/>
          </a:p>
          <a:p>
            <a:pPr marL="0" lvl="0" indent="0" algn="just" rtl="0">
              <a:spcBef>
                <a:spcPts val="1000"/>
              </a:spcBef>
              <a:spcAft>
                <a:spcPts val="0"/>
              </a:spcAft>
              <a:buNone/>
            </a:pPr>
            <a:r>
              <a:rPr lang="ca-ES"/>
              <a:t>A balance is reached between the thrust force and the friction, and this determines the speed of the fluid.</a:t>
            </a:r>
            <a:endParaRPr/>
          </a:p>
          <a:p>
            <a:pPr marL="0" lvl="0" indent="0" algn="just" rtl="0">
              <a:spcBef>
                <a:spcPts val="1000"/>
              </a:spcBef>
              <a:spcAft>
                <a:spcPts val="0"/>
              </a:spcAft>
              <a:buNone/>
            </a:pPr>
            <a:endParaRPr/>
          </a:p>
          <a:p>
            <a:pPr marL="0" lvl="0" indent="0" algn="just" rtl="0">
              <a:spcBef>
                <a:spcPts val="1000"/>
              </a:spcBef>
              <a:spcAft>
                <a:spcPts val="0"/>
              </a:spcAft>
              <a:buNone/>
            </a:pPr>
            <a:endParaRPr/>
          </a:p>
          <a:p>
            <a:pPr marL="0" lvl="0" indent="0" algn="just" rtl="0">
              <a:spcBef>
                <a:spcPts val="1000"/>
              </a:spcBef>
              <a:spcAft>
                <a:spcPts val="0"/>
              </a:spcAft>
              <a:buNone/>
            </a:pPr>
            <a:endParaRPr/>
          </a:p>
          <a:p>
            <a:pPr marL="0" lvl="0" indent="0" algn="just" rtl="0">
              <a:spcBef>
                <a:spcPts val="1000"/>
              </a:spcBef>
              <a:spcAft>
                <a:spcPts val="0"/>
              </a:spcAft>
              <a:buNone/>
            </a:pPr>
            <a:endParaRPr/>
          </a:p>
          <a:p>
            <a:pPr marL="0" lvl="0" indent="0" algn="l" rtl="0">
              <a:spcBef>
                <a:spcPts val="1000"/>
              </a:spcBef>
              <a:spcAft>
                <a:spcPts val="0"/>
              </a:spcAft>
              <a:buNone/>
            </a:pPr>
            <a:endParaRPr/>
          </a:p>
        </p:txBody>
      </p:sp>
      <p:sp>
        <p:nvSpPr>
          <p:cNvPr id="826" name="Google Shape;826;p7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55</a:t>
            </a:fld>
            <a:endParaRPr/>
          </a:p>
        </p:txBody>
      </p:sp>
      <p:sp>
        <p:nvSpPr>
          <p:cNvPr id="827" name="Google Shape;827;p72"/>
          <p:cNvSpPr txBox="1"/>
          <p:nvPr/>
        </p:nvSpPr>
        <p:spPr>
          <a:xfrm>
            <a:off x="-54400" y="657950"/>
            <a:ext cx="44991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Clr>
                <a:schemeClr val="dk1"/>
              </a:buClr>
              <a:buSzPts val="1100"/>
              <a:buFont typeface="Arial"/>
              <a:buNone/>
            </a:pPr>
            <a:r>
              <a:rPr lang="ca-ES" sz="1800" b="1">
                <a:solidFill>
                  <a:srgbClr val="3F3F3F"/>
                </a:solidFill>
              </a:rPr>
              <a:t>Convection</a:t>
            </a:r>
            <a:endParaRPr/>
          </a:p>
        </p:txBody>
      </p:sp>
      <p:sp>
        <p:nvSpPr>
          <p:cNvPr id="828" name="Google Shape;828;p72"/>
          <p:cNvSpPr txBox="1"/>
          <p:nvPr/>
        </p:nvSpPr>
        <p:spPr>
          <a:xfrm>
            <a:off x="793625" y="4679625"/>
            <a:ext cx="37455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ca-ES"/>
              <a:t>h is the convection coefficient</a:t>
            </a:r>
            <a:endParaRPr/>
          </a:p>
          <a:p>
            <a:pPr marL="0" lvl="0" indent="0" algn="just" rtl="0">
              <a:spcBef>
                <a:spcPts val="0"/>
              </a:spcBef>
              <a:spcAft>
                <a:spcPts val="0"/>
              </a:spcAft>
              <a:buNone/>
            </a:pPr>
            <a:r>
              <a:rPr lang="ca-ES"/>
              <a:t>A is the surface on which heat is transferred</a:t>
            </a:r>
            <a:endParaRPr/>
          </a:p>
          <a:p>
            <a:pPr marL="0" lvl="0" indent="0" algn="just" rtl="0">
              <a:spcBef>
                <a:spcPts val="0"/>
              </a:spcBef>
              <a:spcAft>
                <a:spcPts val="0"/>
              </a:spcAft>
              <a:buNone/>
            </a:pPr>
            <a:r>
              <a:rPr lang="ca-ES"/>
              <a:t>Ts is the surface temperature</a:t>
            </a:r>
            <a:endParaRPr/>
          </a:p>
          <a:p>
            <a:pPr marL="0" lvl="0" indent="0" algn="just" rtl="0">
              <a:spcBef>
                <a:spcPts val="0"/>
              </a:spcBef>
              <a:spcAft>
                <a:spcPts val="0"/>
              </a:spcAft>
              <a:buNone/>
            </a:pPr>
            <a:r>
              <a:rPr lang="ca-ES"/>
              <a:t>Tfluid is the temperature of the fluid</a:t>
            </a: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
        <p:nvSpPr>
          <p:cNvPr id="829" name="Google Shape;829;p72"/>
          <p:cNvSpPr txBox="1"/>
          <p:nvPr/>
        </p:nvSpPr>
        <p:spPr>
          <a:xfrm>
            <a:off x="-2206375" y="19674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30" name="Google Shape;830;p72"/>
          <p:cNvPicPr preferRelativeResize="0"/>
          <p:nvPr/>
        </p:nvPicPr>
        <p:blipFill>
          <a:blip r:embed="rId3">
            <a:alphaModFix/>
          </a:blip>
          <a:stretch>
            <a:fillRect/>
          </a:stretch>
        </p:blipFill>
        <p:spPr>
          <a:xfrm>
            <a:off x="531850" y="4264325"/>
            <a:ext cx="3114675" cy="523875"/>
          </a:xfrm>
          <a:prstGeom prst="rect">
            <a:avLst/>
          </a:prstGeom>
          <a:noFill/>
          <a:ln>
            <a:noFill/>
          </a:ln>
        </p:spPr>
      </p:pic>
      <p:sp>
        <p:nvSpPr>
          <p:cNvPr id="831" name="Google Shape;831;p72"/>
          <p:cNvSpPr txBox="1"/>
          <p:nvPr/>
        </p:nvSpPr>
        <p:spPr>
          <a:xfrm>
            <a:off x="5070050" y="3895213"/>
            <a:ext cx="3654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This equation is valid in laminar flow, which in air is true at moderate temperatures (up to 100 ºC) and when the dimensions of the</a:t>
            </a:r>
            <a:endParaRPr/>
          </a:p>
          <a:p>
            <a:pPr marL="0" lvl="0" indent="0" algn="l" rtl="0">
              <a:spcBef>
                <a:spcPts val="0"/>
              </a:spcBef>
              <a:spcAft>
                <a:spcPts val="0"/>
              </a:spcAft>
              <a:buNone/>
            </a:pPr>
            <a:r>
              <a:rPr lang="ca-ES"/>
              <a:t>small radiant surface (up to 0.5 m). Under these conditions:</a:t>
            </a:r>
            <a:endParaRPr/>
          </a:p>
        </p:txBody>
      </p:sp>
      <p:pic>
        <p:nvPicPr>
          <p:cNvPr id="832" name="Google Shape;832;p7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753100" y="3725300"/>
            <a:ext cx="400200" cy="400200"/>
          </a:xfrm>
          <a:prstGeom prst="rect">
            <a:avLst/>
          </a:prstGeom>
          <a:noFill/>
          <a:ln>
            <a:noFill/>
          </a:ln>
        </p:spPr>
      </p:pic>
      <p:pic>
        <p:nvPicPr>
          <p:cNvPr id="833" name="Google Shape;833;p72"/>
          <p:cNvPicPr preferRelativeResize="0"/>
          <p:nvPr/>
        </p:nvPicPr>
        <p:blipFill rotWithShape="1">
          <a:blip r:embed="rId5" cstate="email">
            <a:alphaModFix/>
            <a:extLst>
              <a:ext uri="{28A0092B-C50C-407E-A947-70E740481C1C}">
                <a14:useLocalDpi xmlns:a14="http://schemas.microsoft.com/office/drawing/2010/main"/>
              </a:ext>
            </a:extLst>
          </a:blip>
          <a:srcRect r="901"/>
          <a:stretch/>
        </p:blipFill>
        <p:spPr>
          <a:xfrm>
            <a:off x="5450475" y="5161200"/>
            <a:ext cx="2539100" cy="514350"/>
          </a:xfrm>
          <a:prstGeom prst="rect">
            <a:avLst/>
          </a:prstGeom>
          <a:noFill/>
          <a:ln>
            <a:noFill/>
          </a:ln>
        </p:spPr>
      </p:pic>
      <p:sp>
        <p:nvSpPr>
          <p:cNvPr id="834" name="Google Shape;834;p72"/>
          <p:cNvSpPr txBox="1"/>
          <p:nvPr/>
        </p:nvSpPr>
        <p:spPr>
          <a:xfrm>
            <a:off x="793625" y="5808250"/>
            <a:ext cx="761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i="1"/>
              <a:t>It doesn't depend on the material !! K is a cte. geometric, Lc is the length of the hot body along the convection direction and P is the pressure atmospheric in atm.</a:t>
            </a:r>
            <a:endParaRPr i="1"/>
          </a:p>
        </p:txBody>
      </p:sp>
      <p:pic>
        <p:nvPicPr>
          <p:cNvPr id="835" name="Google Shape;835;p7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900925" y="4788200"/>
            <a:ext cx="490950" cy="1995551"/>
          </a:xfrm>
          <a:prstGeom prst="rect">
            <a:avLst/>
          </a:prstGeom>
          <a:noFill/>
          <a:ln>
            <a:noFill/>
          </a:ln>
        </p:spPr>
      </p:pic>
      <p:pic>
        <p:nvPicPr>
          <p:cNvPr id="836" name="Google Shape;836;p72"/>
          <p:cNvPicPr preferRelativeResize="0"/>
          <p:nvPr/>
        </p:nvPicPr>
        <p:blipFill>
          <a:blip r:embed="rId7">
            <a:alphaModFix/>
          </a:blip>
          <a:stretch>
            <a:fillRect/>
          </a:stretch>
        </p:blipFill>
        <p:spPr>
          <a:xfrm>
            <a:off x="6476375" y="6157125"/>
            <a:ext cx="2324100" cy="695325"/>
          </a:xfrm>
          <a:prstGeom prst="rect">
            <a:avLst/>
          </a:prstGeom>
          <a:noFill/>
          <a:ln>
            <a:noFill/>
          </a:ln>
        </p:spPr>
      </p:pic>
      <p:cxnSp>
        <p:nvCxnSpPr>
          <p:cNvPr id="837" name="Google Shape;837;p72"/>
          <p:cNvCxnSpPr/>
          <p:nvPr/>
        </p:nvCxnSpPr>
        <p:spPr>
          <a:xfrm rot="10800000">
            <a:off x="9637700" y="4833425"/>
            <a:ext cx="34500" cy="1922400"/>
          </a:xfrm>
          <a:prstGeom prst="straightConnector1">
            <a:avLst/>
          </a:prstGeom>
          <a:noFill/>
          <a:ln w="9525" cap="flat" cmpd="sng">
            <a:solidFill>
              <a:schemeClr val="dk2"/>
            </a:solidFill>
            <a:prstDash val="solid"/>
            <a:round/>
            <a:headEnd type="stealth" w="med" len="med"/>
            <a:tailEnd type="stealth" w="med" len="med"/>
          </a:ln>
        </p:spPr>
      </p:cxnSp>
      <p:sp>
        <p:nvSpPr>
          <p:cNvPr id="838" name="Google Shape;838;p72"/>
          <p:cNvSpPr txBox="1"/>
          <p:nvPr/>
        </p:nvSpPr>
        <p:spPr>
          <a:xfrm>
            <a:off x="9758800" y="5585875"/>
            <a:ext cx="97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56</a:t>
            </a:fld>
            <a:endParaRPr/>
          </a:p>
        </p:txBody>
      </p:sp>
      <p:sp>
        <p:nvSpPr>
          <p:cNvPr id="845" name="Google Shape;845;p73"/>
          <p:cNvSpPr txBox="1"/>
          <p:nvPr/>
        </p:nvSpPr>
        <p:spPr>
          <a:xfrm>
            <a:off x="6000775" y="833275"/>
            <a:ext cx="93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6" name="Google Shape;846;p73"/>
          <p:cNvSpPr txBox="1"/>
          <p:nvPr/>
        </p:nvSpPr>
        <p:spPr>
          <a:xfrm>
            <a:off x="-54400" y="657950"/>
            <a:ext cx="4499100" cy="4002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endParaRPr/>
          </a:p>
        </p:txBody>
      </p:sp>
      <p:sp>
        <p:nvSpPr>
          <p:cNvPr id="847" name="Google Shape;847;p73"/>
          <p:cNvSpPr txBox="1"/>
          <p:nvPr/>
        </p:nvSpPr>
        <p:spPr>
          <a:xfrm>
            <a:off x="695150" y="12334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48" name="Google Shape;848;p73">
            <a:hlinkClick r:id="rId3"/>
          </p:cNvPr>
          <p:cNvPicPr preferRelativeResize="0"/>
          <p:nvPr/>
        </p:nvPicPr>
        <p:blipFill>
          <a:blip r:embed="rId4">
            <a:alphaModFix/>
          </a:blip>
          <a:stretch>
            <a:fillRect/>
          </a:stretch>
        </p:blipFill>
        <p:spPr>
          <a:xfrm>
            <a:off x="7195275" y="2095225"/>
            <a:ext cx="2705100" cy="2047875"/>
          </a:xfrm>
          <a:prstGeom prst="rect">
            <a:avLst/>
          </a:prstGeom>
          <a:noFill/>
          <a:ln>
            <a:noFill/>
          </a:ln>
        </p:spPr>
      </p:pic>
      <p:pic>
        <p:nvPicPr>
          <p:cNvPr id="849" name="Google Shape;849;p73">
            <a:hlinkClick r:id="rId5"/>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77600" y="293250"/>
            <a:ext cx="6617675" cy="61747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57</a:t>
            </a:fld>
            <a:endParaRPr/>
          </a:p>
        </p:txBody>
      </p:sp>
      <p:pic>
        <p:nvPicPr>
          <p:cNvPr id="856" name="Google Shape;856;p74">
            <a:hlinkClick r:id="rId3"/>
          </p:cNvPr>
          <p:cNvPicPr preferRelativeResize="0"/>
          <p:nvPr/>
        </p:nvPicPr>
        <p:blipFill rotWithShape="1">
          <a:blip r:embed="rId4" cstate="email">
            <a:alphaModFix/>
            <a:extLst>
              <a:ext uri="{28A0092B-C50C-407E-A947-70E740481C1C}">
                <a14:useLocalDpi xmlns:a14="http://schemas.microsoft.com/office/drawing/2010/main"/>
              </a:ext>
            </a:extLst>
          </a:blip>
          <a:srcRect b="6358"/>
          <a:stretch/>
        </p:blipFill>
        <p:spPr>
          <a:xfrm>
            <a:off x="535725" y="2456250"/>
            <a:ext cx="8596800" cy="4080075"/>
          </a:xfrm>
          <a:prstGeom prst="rect">
            <a:avLst/>
          </a:prstGeom>
          <a:noFill/>
          <a:ln>
            <a:noFill/>
          </a:ln>
        </p:spPr>
      </p:pic>
      <p:sp>
        <p:nvSpPr>
          <p:cNvPr id="857" name="Google Shape;857;p74"/>
          <p:cNvSpPr txBox="1"/>
          <p:nvPr/>
        </p:nvSpPr>
        <p:spPr>
          <a:xfrm>
            <a:off x="717175" y="5446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3600">
                <a:solidFill>
                  <a:schemeClr val="accent1"/>
                </a:solidFill>
              </a:rPr>
              <a:t>Power</a:t>
            </a:r>
            <a:endParaRPr/>
          </a:p>
        </p:txBody>
      </p:sp>
      <p:sp>
        <p:nvSpPr>
          <p:cNvPr id="858" name="Google Shape;858;p74"/>
          <p:cNvSpPr txBox="1"/>
          <p:nvPr/>
        </p:nvSpPr>
        <p:spPr>
          <a:xfrm>
            <a:off x="6703600" y="630475"/>
            <a:ext cx="7411200" cy="86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59" name="Google Shape;859;p74" descr="&lt;math xmlns=&quot;http://www.w3.org/1998/Math/MathML&quot;&gt;&lt;mi&gt;&amp;#x3B7;&lt;/mi&gt;&lt;mo&gt;=&lt;/mo&gt;&lt;mfrac&gt;&lt;msub&gt;&lt;mi&gt;P&lt;/mi&gt;&lt;mrow&gt;&lt;mi&gt;s&lt;/mi&gt;&lt;mi&gt;u&lt;/mi&gt;&lt;mi&gt;p&lt;/mi&gt;&lt;mi&gt;p&lt;/mi&gt;&lt;mi&gt;l&lt;/mi&gt;&lt;mi&gt;i&lt;/mi&gt;&lt;mi&gt;e&lt;/mi&gt;&lt;mi&gt;d&lt;/mi&gt;&lt;/mrow&gt;&lt;/msub&gt;&lt;msub&gt;&lt;mi&gt;P&lt;/mi&gt;&lt;mrow&gt;&lt;mi&gt;c&lt;/mi&gt;&lt;mi&gt;o&lt;/mi&gt;&lt;mi&gt;n&lt;/mi&gt;&lt;mi&gt;s&lt;/mi&gt;&lt;mi&gt;u&lt;/mi&gt;&lt;mi&gt;m&lt;/mi&gt;&lt;mi&gt;e&lt;/mi&gt;&lt;mi&gt;d&lt;/mi&gt;&lt;/mrow&gt;&lt;/msub&gt;&lt;/mfrac&gt;&lt;mo&gt;&amp;#xA0;&lt;/mo&gt;&lt;mo&gt;=&lt;/mo&gt;&lt;mfrac&gt;&lt;mrow&gt;&lt;mn&gt;400&lt;/mn&gt;&lt;mo&gt;&amp;#xA0;&lt;/mo&gt;&lt;mi&gt;W&lt;/mi&gt;&lt;/mrow&gt;&lt;mrow&gt;&lt;mn&gt;416&lt;/mn&gt;&lt;mo&gt;&amp;#xA0;&lt;/mo&gt;&lt;mi&gt;W&lt;/mi&gt;&lt;/mrow&gt;&lt;/mfrac&gt;&lt;mo&gt;=&lt;/mo&gt;&lt;mn&gt;0&lt;/mn&gt;&lt;mo&gt;,&lt;/mo&gt;&lt;mn&gt;96&lt;/mn&gt;&lt;mo&gt;&amp;#x2192;&lt;/mo&gt;&lt;mn&gt;96&lt;/mn&gt;&lt;mo&gt;%&lt;/mo&gt;&lt;/math&gt;" title="eta equals P subscript s u p p l i e d end subscript over P subscript c o n s u m e d end subscript space equals fraction numerator 400 space W over denominator 416 space W end fraction equals 0 comma 96 rightwards arrow 96 percent sign"/>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390825" y="926488"/>
            <a:ext cx="5791199" cy="1020596"/>
          </a:xfrm>
          <a:prstGeom prst="rect">
            <a:avLst/>
          </a:prstGeom>
          <a:noFill/>
          <a:ln>
            <a:noFill/>
          </a:ln>
        </p:spPr>
      </p:pic>
      <p:pic>
        <p:nvPicPr>
          <p:cNvPr id="860" name="Google Shape;860;p7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132537" y="1127700"/>
            <a:ext cx="2754675" cy="2413424"/>
          </a:xfrm>
          <a:prstGeom prst="rect">
            <a:avLst/>
          </a:prstGeom>
          <a:noFill/>
          <a:ln>
            <a:noFill/>
          </a:ln>
        </p:spPr>
      </p:pic>
      <p:sp>
        <p:nvSpPr>
          <p:cNvPr id="861" name="Google Shape;861;p74"/>
          <p:cNvSpPr txBox="1"/>
          <p:nvPr/>
        </p:nvSpPr>
        <p:spPr>
          <a:xfrm>
            <a:off x="0" y="1283550"/>
            <a:ext cx="47193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Power Supply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58</a:t>
            </a:fld>
            <a:endParaRPr/>
          </a:p>
        </p:txBody>
      </p:sp>
      <p:pic>
        <p:nvPicPr>
          <p:cNvPr id="868" name="Google Shape;868;p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648124" y="3088277"/>
            <a:ext cx="4066875" cy="3758774"/>
          </a:xfrm>
          <a:prstGeom prst="rect">
            <a:avLst/>
          </a:prstGeom>
          <a:noFill/>
          <a:ln>
            <a:noFill/>
          </a:ln>
        </p:spPr>
      </p:pic>
      <p:pic>
        <p:nvPicPr>
          <p:cNvPr id="869" name="Google Shape;869;p75"/>
          <p:cNvPicPr preferRelativeResize="0"/>
          <p:nvPr/>
        </p:nvPicPr>
        <p:blipFill>
          <a:blip r:embed="rId4">
            <a:alphaModFix/>
          </a:blip>
          <a:stretch>
            <a:fillRect/>
          </a:stretch>
        </p:blipFill>
        <p:spPr>
          <a:xfrm>
            <a:off x="6714996" y="4269688"/>
            <a:ext cx="3857625" cy="2000250"/>
          </a:xfrm>
          <a:prstGeom prst="rect">
            <a:avLst/>
          </a:prstGeom>
          <a:noFill/>
          <a:ln>
            <a:noFill/>
          </a:ln>
        </p:spPr>
      </p:pic>
      <p:pic>
        <p:nvPicPr>
          <p:cNvPr id="870" name="Google Shape;870;p7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83251" y="220350"/>
            <a:ext cx="4534550" cy="2867925"/>
          </a:xfrm>
          <a:prstGeom prst="rect">
            <a:avLst/>
          </a:prstGeom>
          <a:noFill/>
          <a:ln>
            <a:noFill/>
          </a:ln>
        </p:spPr>
      </p:pic>
      <p:sp>
        <p:nvSpPr>
          <p:cNvPr id="871" name="Google Shape;871;p75"/>
          <p:cNvSpPr txBox="1"/>
          <p:nvPr/>
        </p:nvSpPr>
        <p:spPr>
          <a:xfrm>
            <a:off x="-54400" y="657950"/>
            <a:ext cx="4719300" cy="461700"/>
          </a:xfrm>
          <a:prstGeom prst="rect">
            <a:avLst/>
          </a:prstGeom>
          <a:noFill/>
          <a:ln>
            <a:noFill/>
          </a:ln>
        </p:spPr>
        <p:txBody>
          <a:bodyPr spcFirstLastPara="1" wrap="square" lIns="91425" tIns="91425" rIns="91425" bIns="91425" anchor="t" anchorCtr="0">
            <a:spAutoFit/>
          </a:bodyPr>
          <a:lstStyle/>
          <a:p>
            <a:pPr marL="742950" lvl="0" indent="0" algn="just" rtl="0">
              <a:spcBef>
                <a:spcPts val="0"/>
              </a:spcBef>
              <a:spcAft>
                <a:spcPts val="0"/>
              </a:spcAft>
              <a:buNone/>
            </a:pPr>
            <a:r>
              <a:rPr lang="ca-ES" sz="1800" b="1">
                <a:solidFill>
                  <a:srgbClr val="3F3F3F"/>
                </a:solidFill>
              </a:rPr>
              <a:t>UPS (Uninterrupted Power Supply)</a:t>
            </a:r>
            <a:endParaRPr/>
          </a:p>
        </p:txBody>
      </p:sp>
      <p:pic>
        <p:nvPicPr>
          <p:cNvPr id="872" name="Google Shape;872;p75">
            <a:hlinkClick r:id="rId6"/>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33200" y="1277900"/>
            <a:ext cx="1928600" cy="2327899"/>
          </a:xfrm>
          <a:prstGeom prst="rect">
            <a:avLst/>
          </a:prstGeom>
          <a:noFill/>
          <a:ln>
            <a:noFill/>
          </a:ln>
        </p:spPr>
      </p:pic>
      <p:pic>
        <p:nvPicPr>
          <p:cNvPr id="873" name="Google Shape;873;p7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33200" y="4067359"/>
            <a:ext cx="1928600" cy="240493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p76">
            <a:hlinkClick r:id="rId3"/>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071675" y="330775"/>
            <a:ext cx="3394326" cy="1610574"/>
          </a:xfrm>
          <a:prstGeom prst="rect">
            <a:avLst/>
          </a:prstGeom>
          <a:noFill/>
          <a:ln>
            <a:noFill/>
          </a:ln>
        </p:spPr>
      </p:pic>
      <p:sp>
        <p:nvSpPr>
          <p:cNvPr id="880" name="Google Shape;880;p7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59</a:t>
            </a:fld>
            <a:endParaRPr/>
          </a:p>
        </p:txBody>
      </p:sp>
      <p:sp>
        <p:nvSpPr>
          <p:cNvPr id="881" name="Google Shape;881;p76"/>
          <p:cNvSpPr txBox="1"/>
          <p:nvPr/>
        </p:nvSpPr>
        <p:spPr>
          <a:xfrm>
            <a:off x="717175" y="5446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sz="3600">
                <a:solidFill>
                  <a:schemeClr val="accent1"/>
                </a:solidFill>
              </a:rPr>
              <a:t>ARM case</a:t>
            </a:r>
            <a:endParaRPr/>
          </a:p>
        </p:txBody>
      </p:sp>
      <p:sp>
        <p:nvSpPr>
          <p:cNvPr id="882" name="Google Shape;882;p76"/>
          <p:cNvSpPr txBox="1">
            <a:spLocks noGrp="1"/>
          </p:cNvSpPr>
          <p:nvPr>
            <p:ph type="body" idx="1"/>
          </p:nvPr>
        </p:nvSpPr>
        <p:spPr>
          <a:xfrm>
            <a:off x="-1" y="1162400"/>
            <a:ext cx="2223000" cy="2052300"/>
          </a:xfrm>
          <a:prstGeom prst="rect">
            <a:avLst/>
          </a:prstGeom>
        </p:spPr>
        <p:txBody>
          <a:bodyPr spcFirstLastPara="1" wrap="square" lIns="91425" tIns="45700" rIns="91425" bIns="45700" anchor="t" anchorCtr="0">
            <a:noAutofit/>
          </a:bodyPr>
          <a:lstStyle/>
          <a:p>
            <a:pPr marL="742950" lvl="1" indent="-285750" algn="l" rtl="0">
              <a:spcBef>
                <a:spcPts val="0"/>
              </a:spcBef>
              <a:spcAft>
                <a:spcPts val="0"/>
              </a:spcAft>
              <a:buSzPts val="1440"/>
              <a:buChar char="►"/>
            </a:pPr>
            <a:r>
              <a:rPr lang="ca-ES"/>
              <a:t>Rasberrypi</a:t>
            </a:r>
            <a:endParaRPr/>
          </a:p>
          <a:p>
            <a:pPr marL="1143000" lvl="2" indent="-228600" algn="l" rtl="0">
              <a:spcBef>
                <a:spcPts val="0"/>
              </a:spcBef>
              <a:spcAft>
                <a:spcPts val="0"/>
              </a:spcAft>
              <a:buSzPts val="1440"/>
              <a:buChar char="►"/>
            </a:pPr>
            <a:r>
              <a:rPr lang="ca-ES" b="1"/>
              <a:t>PWM</a:t>
            </a:r>
            <a:endParaRPr b="1"/>
          </a:p>
          <a:p>
            <a:pPr marL="1143000" lvl="2" indent="-228600" algn="l" rtl="0">
              <a:spcBef>
                <a:spcPts val="0"/>
              </a:spcBef>
              <a:spcAft>
                <a:spcPts val="0"/>
              </a:spcAft>
              <a:buSzPts val="1440"/>
              <a:buChar char="►"/>
            </a:pPr>
            <a:r>
              <a:rPr lang="ca-ES"/>
              <a:t>UART</a:t>
            </a:r>
            <a:endParaRPr/>
          </a:p>
          <a:p>
            <a:pPr marL="1143000" lvl="2" indent="-228600" algn="l" rtl="0">
              <a:spcBef>
                <a:spcPts val="0"/>
              </a:spcBef>
              <a:spcAft>
                <a:spcPts val="0"/>
              </a:spcAft>
              <a:buSzPts val="1440"/>
              <a:buChar char="►"/>
            </a:pPr>
            <a:r>
              <a:rPr lang="ca-ES"/>
              <a:t>I2C</a:t>
            </a:r>
            <a:endParaRPr/>
          </a:p>
          <a:p>
            <a:pPr marL="1143000" lvl="2" indent="-228600" algn="l" rtl="0">
              <a:spcBef>
                <a:spcPts val="0"/>
              </a:spcBef>
              <a:spcAft>
                <a:spcPts val="0"/>
              </a:spcAft>
              <a:buSzPts val="1440"/>
              <a:buChar char="►"/>
            </a:pPr>
            <a:r>
              <a:rPr lang="ca-ES"/>
              <a:t>SPI</a:t>
            </a:r>
            <a:endParaRPr/>
          </a:p>
          <a:p>
            <a:pPr marL="0" lvl="0" indent="0" algn="l" rtl="0">
              <a:spcBef>
                <a:spcPts val="1000"/>
              </a:spcBef>
              <a:spcAft>
                <a:spcPts val="0"/>
              </a:spcAft>
              <a:buNone/>
            </a:pPr>
            <a:endParaRPr sz="1700"/>
          </a:p>
        </p:txBody>
      </p:sp>
      <p:pic>
        <p:nvPicPr>
          <p:cNvPr id="883" name="Google Shape;883;p76">
            <a:hlinkClick r:id="rId5"/>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084525" y="544646"/>
            <a:ext cx="3695700" cy="5189379"/>
          </a:xfrm>
          <a:prstGeom prst="rect">
            <a:avLst/>
          </a:prstGeom>
          <a:noFill/>
          <a:ln>
            <a:noFill/>
          </a:ln>
        </p:spPr>
      </p:pic>
      <p:pic>
        <p:nvPicPr>
          <p:cNvPr id="884" name="Google Shape;884;p76"/>
          <p:cNvPicPr preferRelativeResize="0"/>
          <p:nvPr/>
        </p:nvPicPr>
        <p:blipFill>
          <a:blip r:embed="rId7">
            <a:alphaModFix/>
          </a:blip>
          <a:stretch>
            <a:fillRect/>
          </a:stretch>
        </p:blipFill>
        <p:spPr>
          <a:xfrm>
            <a:off x="369325" y="2914625"/>
            <a:ext cx="3695700" cy="3124200"/>
          </a:xfrm>
          <a:prstGeom prst="rect">
            <a:avLst/>
          </a:prstGeom>
          <a:noFill/>
          <a:ln>
            <a:noFill/>
          </a:ln>
        </p:spPr>
      </p:pic>
      <p:pic>
        <p:nvPicPr>
          <p:cNvPr id="885" name="Google Shape;885;p76"/>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474725" y="1941338"/>
            <a:ext cx="3779349" cy="2778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6</a:t>
            </a:fld>
            <a:endParaRPr/>
          </a:p>
        </p:txBody>
      </p:sp>
      <p:pic>
        <p:nvPicPr>
          <p:cNvPr id="205" name="Google Shape;205;p23"/>
          <p:cNvPicPr preferRelativeResize="0"/>
          <p:nvPr/>
        </p:nvPicPr>
        <p:blipFill>
          <a:blip r:embed="rId3">
            <a:alphaModFix/>
          </a:blip>
          <a:stretch>
            <a:fillRect/>
          </a:stretch>
        </p:blipFill>
        <p:spPr>
          <a:xfrm>
            <a:off x="6347725" y="295025"/>
            <a:ext cx="2828925" cy="2847975"/>
          </a:xfrm>
          <a:prstGeom prst="rect">
            <a:avLst/>
          </a:prstGeom>
          <a:noFill/>
          <a:ln>
            <a:noFill/>
          </a:ln>
        </p:spPr>
      </p:pic>
      <p:sp>
        <p:nvSpPr>
          <p:cNvPr id="206" name="Google Shape;206;p23"/>
          <p:cNvSpPr txBox="1"/>
          <p:nvPr/>
        </p:nvSpPr>
        <p:spPr>
          <a:xfrm>
            <a:off x="138275" y="341383"/>
            <a:ext cx="6103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4"/>
              </a:rPr>
              <a:t>PCI</a:t>
            </a:r>
            <a:r>
              <a:rPr lang="ca-ES" sz="1800">
                <a:solidFill>
                  <a:srgbClr val="3F3F3F"/>
                </a:solidFill>
              </a:rPr>
              <a:t> Express (</a:t>
            </a:r>
            <a:r>
              <a:rPr lang="ca-ES" sz="1800" u="sng">
                <a:solidFill>
                  <a:schemeClr val="hlink"/>
                </a:solidFill>
                <a:hlinkClick r:id="rId5"/>
              </a:rPr>
              <a:t>PCIe</a:t>
            </a:r>
            <a:r>
              <a:rPr lang="ca-ES" sz="1800">
                <a:solidFill>
                  <a:srgbClr val="3F3F3F"/>
                </a:solidFill>
              </a:rPr>
              <a:t>)</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Switched, point-to-point connection</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Each card has a dedicated “link” to the central switch, no </a:t>
            </a:r>
            <a:r>
              <a:rPr lang="ca-ES" sz="1200" b="1">
                <a:solidFill>
                  <a:srgbClr val="3F3F3F"/>
                </a:solidFill>
              </a:rPr>
              <a:t>bus arbitration</a:t>
            </a:r>
            <a:endParaRPr sz="1200" b="1">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Packet switches messages form virtual channel</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Prioritized packets for QoS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E.g., real-time video streaming</a:t>
            </a:r>
            <a:endParaRPr sz="1200">
              <a:solidFill>
                <a:srgbClr val="3F3F3F"/>
              </a:solidFill>
            </a:endParaRPr>
          </a:p>
        </p:txBody>
      </p:sp>
      <p:pic>
        <p:nvPicPr>
          <p:cNvPr id="207" name="Google Shape;207;p2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388350" y="3301550"/>
            <a:ext cx="2756725" cy="3191100"/>
          </a:xfrm>
          <a:prstGeom prst="rect">
            <a:avLst/>
          </a:prstGeom>
          <a:noFill/>
          <a:ln>
            <a:noFill/>
          </a:ln>
        </p:spPr>
      </p:pic>
      <p:sp>
        <p:nvSpPr>
          <p:cNvPr id="208" name="Google Shape;208;p23"/>
          <p:cNvSpPr txBox="1"/>
          <p:nvPr/>
        </p:nvSpPr>
        <p:spPr>
          <a:xfrm>
            <a:off x="138275" y="2304808"/>
            <a:ext cx="61035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5"/>
              </a:rPr>
              <a:t>PCIe</a:t>
            </a:r>
            <a:r>
              <a:rPr lang="ca-ES" sz="1800">
                <a:solidFill>
                  <a:srgbClr val="3F3F3F"/>
                </a:solidFill>
              </a:rPr>
              <a:t> 2 Links and Lanes</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Each link consists of one or more lanes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Each lane is 1-bit wide (4 wires, each 2-wire pair can transmit 2.5Gb/s in one direction)</a:t>
            </a:r>
            <a:endParaRPr sz="1200">
              <a:solidFill>
                <a:srgbClr val="3F3F3F"/>
              </a:solidFill>
            </a:endParaRPr>
          </a:p>
          <a:p>
            <a:pPr marL="1600200" lvl="3" indent="-228600" algn="l" rtl="0">
              <a:spcBef>
                <a:spcPts val="0"/>
              </a:spcBef>
              <a:spcAft>
                <a:spcPts val="0"/>
              </a:spcAft>
              <a:buClr>
                <a:srgbClr val="D9A337"/>
              </a:buClr>
              <a:buSzPts val="1440"/>
              <a:buFont typeface="Noto Sans Symbols"/>
              <a:buChar char="►"/>
            </a:pPr>
            <a:r>
              <a:rPr lang="ca-ES" sz="1200">
                <a:solidFill>
                  <a:srgbClr val="3F3F3F"/>
                </a:solidFill>
              </a:rPr>
              <a:t>Upstream and downstream now simultaneous and symmetric</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Each Link can combine 1, 2, 4, 8, 12, 16 lanes- x1, x2, etc.</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Each byte data is 8b/10b encoded into 10 bits with equal number of 1’s and 0’s; net data rate 2 Gb/s per lane each way</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Thus, the net data rates are 250 MB/s (x1) 500 MB/s (x2), 1GB/s (x4), 2 GB/s (x8), 4 GB/s (x16), each way</a:t>
            </a:r>
            <a:endParaRPr sz="1200">
              <a:solidFill>
                <a:srgbClr val="3F3F3F"/>
              </a:solidFill>
            </a:endParaRPr>
          </a:p>
        </p:txBody>
      </p:sp>
      <p:graphicFrame>
        <p:nvGraphicFramePr>
          <p:cNvPr id="209" name="Google Shape;209;p23"/>
          <p:cNvGraphicFramePr/>
          <p:nvPr/>
        </p:nvGraphicFramePr>
        <p:xfrm>
          <a:off x="606604" y="4664214"/>
          <a:ext cx="3000000" cy="3000000"/>
        </p:xfrm>
        <a:graphic>
          <a:graphicData uri="http://schemas.openxmlformats.org/drawingml/2006/table">
            <a:tbl>
              <a:tblPr firstRow="1" bandRow="1">
                <a:noFill/>
                <a:tableStyleId>{CFBDBBD4-79DC-48A4-96E6-66D6DAC8A238}</a:tableStyleId>
              </a:tblPr>
              <a:tblGrid>
                <a:gridCol w="5635175">
                  <a:extLst>
                    <a:ext uri="{9D8B030D-6E8A-4147-A177-3AD203B41FA5}">
                      <a16:colId xmlns:a16="http://schemas.microsoft.com/office/drawing/2014/main" val="20000"/>
                    </a:ext>
                  </a:extLst>
                </a:gridCol>
              </a:tblGrid>
              <a:tr h="253325">
                <a:tc>
                  <a:txBody>
                    <a:bodyPr/>
                    <a:lstStyle/>
                    <a:p>
                      <a:pPr marL="0" marR="0" lvl="0" indent="0" algn="l" rtl="0">
                        <a:spcBef>
                          <a:spcPts val="0"/>
                        </a:spcBef>
                        <a:spcAft>
                          <a:spcPts val="0"/>
                        </a:spcAft>
                        <a:buSzPts val="1100"/>
                        <a:buNone/>
                      </a:pPr>
                      <a:r>
                        <a:rPr lang="ca-ES" sz="1100"/>
                        <a:t>8b/10b encoding </a:t>
                      </a:r>
                      <a:endParaRPr sz="1100"/>
                    </a:p>
                  </a:txBody>
                  <a:tcPr marL="91450" marR="91450" marT="45725" marB="45725"/>
                </a:tc>
                <a:extLst>
                  <a:ext uri="{0D108BD9-81ED-4DB2-BD59-A6C34878D82A}">
                    <a16:rowId xmlns:a16="http://schemas.microsoft.com/office/drawing/2014/main" val="10000"/>
                  </a:ext>
                </a:extLst>
              </a:tr>
              <a:tr h="408700">
                <a:tc>
                  <a:txBody>
                    <a:bodyPr/>
                    <a:lstStyle/>
                    <a:p>
                      <a:pPr marL="0" marR="0" lvl="0" indent="0" algn="l" rtl="0">
                        <a:spcBef>
                          <a:spcPts val="0"/>
                        </a:spcBef>
                        <a:spcAft>
                          <a:spcPts val="0"/>
                        </a:spcAft>
                        <a:buNone/>
                      </a:pPr>
                      <a:r>
                        <a:rPr lang="ca-ES" sz="1100"/>
                        <a:t>Is a line code that maps 8-bit words to 10-bit symbols to achieve </a:t>
                      </a:r>
                      <a:r>
                        <a:rPr lang="ca-ES" sz="1100" u="sng">
                          <a:solidFill>
                            <a:schemeClr val="hlink"/>
                          </a:solidFill>
                          <a:hlinkClick r:id="rId7"/>
                        </a:rPr>
                        <a:t>DC-balance</a:t>
                      </a:r>
                      <a:r>
                        <a:rPr lang="ca-ES" sz="1100"/>
                        <a:t> and bounded disparity, and yet provide enough state changes to allow reasonable clock recovery.</a:t>
                      </a:r>
                      <a:endParaRPr sz="1100"/>
                    </a:p>
                  </a:txBody>
                  <a:tcPr marL="91450" marR="91450" marT="45725" marB="45725"/>
                </a:tc>
                <a:extLst>
                  <a:ext uri="{0D108BD9-81ED-4DB2-BD59-A6C34878D82A}">
                    <a16:rowId xmlns:a16="http://schemas.microsoft.com/office/drawing/2014/main" val="10001"/>
                  </a:ext>
                </a:extLst>
              </a:tr>
              <a:tr h="301550">
                <a:tc>
                  <a:txBody>
                    <a:bodyPr/>
                    <a:lstStyle/>
                    <a:p>
                      <a:pPr marL="0" marR="0" lvl="0" indent="0" algn="l" rtl="0">
                        <a:spcBef>
                          <a:spcPts val="0"/>
                        </a:spcBef>
                        <a:spcAft>
                          <a:spcPts val="0"/>
                        </a:spcAft>
                        <a:buNone/>
                      </a:pPr>
                      <a:r>
                        <a:rPr lang="ca-ES" sz="1100"/>
                        <a:t>The difference of 1s and 0s in a 20-bit stream should be ≤ 2.</a:t>
                      </a:r>
                      <a:endParaRPr sz="1100"/>
                    </a:p>
                  </a:txBody>
                  <a:tcPr marL="91450" marR="91450" marT="45725" marB="45725"/>
                </a:tc>
                <a:extLst>
                  <a:ext uri="{0D108BD9-81ED-4DB2-BD59-A6C34878D82A}">
                    <a16:rowId xmlns:a16="http://schemas.microsoft.com/office/drawing/2014/main" val="10002"/>
                  </a:ext>
                </a:extLst>
              </a:tr>
              <a:tr h="334250">
                <a:tc>
                  <a:txBody>
                    <a:bodyPr/>
                    <a:lstStyle/>
                    <a:p>
                      <a:pPr marL="0" marR="0" lvl="0" indent="0" algn="l" rtl="0">
                        <a:spcBef>
                          <a:spcPts val="0"/>
                        </a:spcBef>
                        <a:spcAft>
                          <a:spcPts val="0"/>
                        </a:spcAft>
                        <a:buNone/>
                      </a:pPr>
                      <a:r>
                        <a:rPr lang="ca-ES" sz="1100"/>
                        <a:t>There should be no more than 5 consecutive 1s or 0s in any stream.</a:t>
                      </a:r>
                      <a:endParaRPr sz="1100"/>
                    </a:p>
                  </a:txBody>
                  <a:tcPr marL="91450" marR="91450" marT="45725" marB="45725"/>
                </a:tc>
                <a:extLst>
                  <a:ext uri="{0D108BD9-81ED-4DB2-BD59-A6C34878D82A}">
                    <a16:rowId xmlns:a16="http://schemas.microsoft.com/office/drawing/2014/main" val="10003"/>
                  </a:ext>
                </a:extLst>
              </a:tr>
              <a:tr h="454875">
                <a:tc>
                  <a:txBody>
                    <a:bodyPr/>
                    <a:lstStyle/>
                    <a:p>
                      <a:pPr marL="0" marR="0" lvl="0" indent="0" algn="l" rtl="0">
                        <a:spcBef>
                          <a:spcPts val="0"/>
                        </a:spcBef>
                        <a:spcAft>
                          <a:spcPts val="0"/>
                        </a:spcAft>
                        <a:buNone/>
                      </a:pPr>
                      <a:r>
                        <a:rPr lang="ca-ES" sz="1100"/>
                        <a:t>00000000, 00000111, 11000001 bad    01010101, 11001100 good</a:t>
                      </a:r>
                      <a:endParaRPr sz="11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77"/>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Arial"/>
              <a:buNone/>
            </a:pPr>
            <a:r>
              <a:rPr lang="ca-ES">
                <a:latin typeface="Arial"/>
                <a:ea typeface="Arial"/>
                <a:cs typeface="Arial"/>
                <a:sym typeface="Arial"/>
              </a:rPr>
              <a:t>To finish....</a:t>
            </a:r>
            <a:endParaRPr>
              <a:latin typeface="Arial"/>
              <a:ea typeface="Arial"/>
              <a:cs typeface="Arial"/>
              <a:sym typeface="Arial"/>
            </a:endParaRPr>
          </a:p>
        </p:txBody>
      </p:sp>
      <p:sp>
        <p:nvSpPr>
          <p:cNvPr id="891" name="Google Shape;891;p77"/>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60</a:t>
            </a:fld>
            <a:endParaRPr/>
          </a:p>
        </p:txBody>
      </p:sp>
      <p:sp>
        <p:nvSpPr>
          <p:cNvPr id="892" name="Google Shape;892;p77"/>
          <p:cNvSpPr txBox="1"/>
          <p:nvPr/>
        </p:nvSpPr>
        <p:spPr>
          <a:xfrm>
            <a:off x="3343275" y="3493462"/>
            <a:ext cx="56883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6000" b="1" i="1">
                <a:solidFill>
                  <a:srgbClr val="AB7D20"/>
                </a:solidFill>
                <a:latin typeface="Arial Black"/>
                <a:ea typeface="Arial Black"/>
                <a:cs typeface="Arial Black"/>
                <a:sym typeface="Arial Black"/>
              </a:rPr>
              <a:t>Thanks!</a:t>
            </a:r>
            <a:endParaRPr sz="6000" b="1" i="1">
              <a:solidFill>
                <a:srgbClr val="AB7D20"/>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7</a:t>
            </a:fld>
            <a:endParaRPr/>
          </a:p>
        </p:txBody>
      </p:sp>
      <p:pic>
        <p:nvPicPr>
          <p:cNvPr id="216" name="Google Shape;216;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10674" y="1199475"/>
            <a:ext cx="4463400" cy="5243550"/>
          </a:xfrm>
          <a:prstGeom prst="rect">
            <a:avLst/>
          </a:prstGeom>
          <a:noFill/>
          <a:ln>
            <a:noFill/>
          </a:ln>
        </p:spPr>
      </p:pic>
      <p:sp>
        <p:nvSpPr>
          <p:cNvPr id="217" name="Google Shape;217;p24"/>
          <p:cNvSpPr txBox="1"/>
          <p:nvPr/>
        </p:nvSpPr>
        <p:spPr>
          <a:xfrm>
            <a:off x="222075" y="349375"/>
            <a:ext cx="45042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4"/>
              </a:rPr>
              <a:t>PCIe</a:t>
            </a:r>
            <a:r>
              <a:rPr lang="ca-ES" sz="1800">
                <a:solidFill>
                  <a:srgbClr val="3F3F3F"/>
                </a:solidFill>
              </a:rPr>
              <a:t> PC Architecture</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PCIe forms the interconnect backbone</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Northbridge and Southbridge are both PCIe switches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Some Southbridge designs have built-in PCI-PCIe bridge to allow old PCI cards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Some PCIe I/O cards are PCI cards with a PCI-PCIe bridge</a:t>
            </a:r>
            <a:endParaRPr sz="1200">
              <a:solidFill>
                <a:srgbClr val="3F3F3F"/>
              </a:solidFill>
            </a:endParaRPr>
          </a:p>
          <a:p>
            <a:pPr marL="742950" lvl="0" indent="0" algn="l" rtl="0">
              <a:spcBef>
                <a:spcPts val="0"/>
              </a:spcBef>
              <a:spcAft>
                <a:spcPts val="0"/>
              </a:spcAft>
              <a:buNone/>
            </a:pPr>
            <a:r>
              <a:rPr lang="ca-ES" sz="1000">
                <a:solidFill>
                  <a:srgbClr val="3F3F3F"/>
                </a:solidFill>
              </a:rPr>
              <a:t>Source: </a:t>
            </a:r>
            <a:r>
              <a:rPr lang="ca-ES" sz="1000" u="sng">
                <a:solidFill>
                  <a:schemeClr val="hlink"/>
                </a:solidFill>
                <a:hlinkClick r:id="rId5"/>
              </a:rPr>
              <a:t>Jon Stokes, PCI Express: An Overview</a:t>
            </a:r>
            <a:endParaRPr sz="1000">
              <a:solidFill>
                <a:srgbClr val="3F3F3F"/>
              </a:solidFill>
            </a:endParaRPr>
          </a:p>
          <a:p>
            <a:pPr marL="742950" lvl="0" indent="0" algn="l" rtl="0">
              <a:spcBef>
                <a:spcPts val="0"/>
              </a:spcBef>
              <a:spcAft>
                <a:spcPts val="0"/>
              </a:spcAft>
              <a:buNone/>
            </a:pPr>
            <a:endParaRPr sz="1200">
              <a:solidFill>
                <a:srgbClr val="3F3F3F"/>
              </a:solidFill>
            </a:endParaRPr>
          </a:p>
        </p:txBody>
      </p:sp>
      <p:grpSp>
        <p:nvGrpSpPr>
          <p:cNvPr id="218" name="Google Shape;218;p24"/>
          <p:cNvGrpSpPr/>
          <p:nvPr/>
        </p:nvGrpSpPr>
        <p:grpSpPr>
          <a:xfrm>
            <a:off x="7526713" y="91113"/>
            <a:ext cx="4505874" cy="2778859"/>
            <a:chOff x="290413" y="2781213"/>
            <a:chExt cx="4505874" cy="2778859"/>
          </a:xfrm>
        </p:grpSpPr>
        <p:pic>
          <p:nvPicPr>
            <p:cNvPr id="219" name="Google Shape;219;p2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90413" y="2781213"/>
              <a:ext cx="4505874" cy="2778859"/>
            </a:xfrm>
            <a:prstGeom prst="rect">
              <a:avLst/>
            </a:prstGeom>
            <a:noFill/>
            <a:ln>
              <a:noFill/>
            </a:ln>
            <a:effectLst>
              <a:outerShdw blurRad="57150" dist="104775" dir="2700000" algn="bl" rotWithShape="0">
                <a:srgbClr val="000000">
                  <a:alpha val="50000"/>
                </a:srgbClr>
              </a:outerShdw>
            </a:effectLst>
          </p:spPr>
        </p:pic>
        <p:sp>
          <p:nvSpPr>
            <p:cNvPr id="220" name="Google Shape;220;p24"/>
            <p:cNvSpPr/>
            <p:nvPr/>
          </p:nvSpPr>
          <p:spPr>
            <a:xfrm>
              <a:off x="1833225" y="4198575"/>
              <a:ext cx="1739100" cy="1326900"/>
            </a:xfrm>
            <a:prstGeom prst="ellipse">
              <a:avLst/>
            </a:prstGeom>
            <a:noFill/>
            <a:ln w="19050" cap="flat" cmpd="sng">
              <a:solidFill>
                <a:srgbClr val="FF0000"/>
              </a:solidFill>
              <a:prstDash val="solid"/>
              <a:round/>
              <a:headEnd type="none" w="sm" len="sm"/>
              <a:tailEnd type="none" w="sm" len="sm"/>
            </a:ln>
            <a:effectLst>
              <a:outerShdw blurRad="57150" dist="10477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4"/>
          <p:cNvSpPr txBox="1"/>
          <p:nvPr/>
        </p:nvSpPr>
        <p:spPr>
          <a:xfrm>
            <a:off x="222075" y="3120650"/>
            <a:ext cx="45042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4"/>
              </a:rPr>
              <a:t>PCIe</a:t>
            </a:r>
            <a:r>
              <a:rPr lang="ca-ES" sz="1800">
                <a:solidFill>
                  <a:srgbClr val="3F3F3F"/>
                </a:solidFill>
              </a:rPr>
              <a:t> 3</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4 </a:t>
            </a:r>
            <a:r>
              <a:rPr lang="ca-ES" sz="1200" u="sng">
                <a:solidFill>
                  <a:schemeClr val="hlink"/>
                </a:solidFill>
                <a:hlinkClick r:id="rId7"/>
              </a:rPr>
              <a:t>GT/s</a:t>
            </a:r>
            <a:r>
              <a:rPr lang="ca-ES" sz="1200">
                <a:solidFill>
                  <a:srgbClr val="3F3F3F"/>
                </a:solidFill>
              </a:rPr>
              <a:t> in each direction</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No more 8/10 encoding but uses a polynomial transformation at the transmitter and its inverse at the receiver to achieve the same effect.</a:t>
            </a:r>
            <a:endParaRPr sz="12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Effective bandwidth is double of PCIe 2</a:t>
            </a:r>
            <a:endParaRPr sz="1200">
              <a:solidFill>
                <a:srgbClr val="3F3F3F"/>
              </a:solidFill>
            </a:endParaRPr>
          </a:p>
          <a:p>
            <a:pPr marL="742950" lvl="0" indent="0" algn="l" rtl="0">
              <a:spcBef>
                <a:spcPts val="0"/>
              </a:spcBef>
              <a:spcAft>
                <a:spcPts val="0"/>
              </a:spcAft>
              <a:buNone/>
            </a:pPr>
            <a:endParaRPr sz="1200">
              <a:solidFill>
                <a:srgbClr val="3F3F3F"/>
              </a:solidFill>
            </a:endParaRPr>
          </a:p>
        </p:txBody>
      </p:sp>
      <p:pic>
        <p:nvPicPr>
          <p:cNvPr id="222" name="Google Shape;222;p2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358472" y="3090075"/>
            <a:ext cx="2426730" cy="677850"/>
          </a:xfrm>
          <a:prstGeom prst="rect">
            <a:avLst/>
          </a:prstGeom>
          <a:noFill/>
          <a:ln>
            <a:noFill/>
          </a:ln>
          <a:effectLst>
            <a:outerShdw blurRad="57150" dist="66675" dir="12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8</a:t>
            </a:fld>
            <a:endParaRPr/>
          </a:p>
        </p:txBody>
      </p:sp>
      <p:graphicFrame>
        <p:nvGraphicFramePr>
          <p:cNvPr id="229" name="Google Shape;229;p25"/>
          <p:cNvGraphicFramePr/>
          <p:nvPr/>
        </p:nvGraphicFramePr>
        <p:xfrm>
          <a:off x="494879" y="323764"/>
          <a:ext cx="3000000" cy="3000000"/>
        </p:xfrm>
        <a:graphic>
          <a:graphicData uri="http://schemas.openxmlformats.org/drawingml/2006/table">
            <a:tbl>
              <a:tblPr firstRow="1" bandRow="1">
                <a:noFill/>
                <a:tableStyleId>{CFBDBBD4-79DC-48A4-96E6-66D6DAC8A238}</a:tableStyleId>
              </a:tblPr>
              <a:tblGrid>
                <a:gridCol w="1825200">
                  <a:extLst>
                    <a:ext uri="{9D8B030D-6E8A-4147-A177-3AD203B41FA5}">
                      <a16:colId xmlns:a16="http://schemas.microsoft.com/office/drawing/2014/main" val="20000"/>
                    </a:ext>
                  </a:extLst>
                </a:gridCol>
                <a:gridCol w="1825200">
                  <a:extLst>
                    <a:ext uri="{9D8B030D-6E8A-4147-A177-3AD203B41FA5}">
                      <a16:colId xmlns:a16="http://schemas.microsoft.com/office/drawing/2014/main" val="20001"/>
                    </a:ext>
                  </a:extLst>
                </a:gridCol>
                <a:gridCol w="1825200">
                  <a:extLst>
                    <a:ext uri="{9D8B030D-6E8A-4147-A177-3AD203B41FA5}">
                      <a16:colId xmlns:a16="http://schemas.microsoft.com/office/drawing/2014/main" val="20002"/>
                    </a:ext>
                  </a:extLst>
                </a:gridCol>
                <a:gridCol w="1825200">
                  <a:extLst>
                    <a:ext uri="{9D8B030D-6E8A-4147-A177-3AD203B41FA5}">
                      <a16:colId xmlns:a16="http://schemas.microsoft.com/office/drawing/2014/main" val="20003"/>
                    </a:ext>
                  </a:extLst>
                </a:gridCol>
              </a:tblGrid>
              <a:tr h="229125">
                <a:tc>
                  <a:txBody>
                    <a:bodyPr/>
                    <a:lstStyle/>
                    <a:p>
                      <a:pPr marL="0" lvl="0" indent="0" algn="ctr" rtl="0">
                        <a:spcBef>
                          <a:spcPts val="0"/>
                        </a:spcBef>
                        <a:spcAft>
                          <a:spcPts val="0"/>
                        </a:spcAft>
                        <a:buSzPts val="1100"/>
                        <a:buNone/>
                      </a:pPr>
                      <a:r>
                        <a:rPr lang="ca-ES" sz="1100">
                          <a:solidFill>
                            <a:schemeClr val="lt1"/>
                          </a:solidFill>
                        </a:rPr>
                        <a:t>Version</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Code</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Transfer speed</a:t>
                      </a:r>
                      <a:endParaRPr sz="1100">
                        <a:solidFill>
                          <a:schemeClr val="lt1"/>
                        </a:solidFill>
                      </a:endParaRPr>
                    </a:p>
                  </a:txBody>
                  <a:tcPr marL="91450" marR="91450" marT="45725" marB="45725"/>
                </a:tc>
                <a:tc>
                  <a:txBody>
                    <a:bodyPr/>
                    <a:lstStyle/>
                    <a:p>
                      <a:pPr marL="0" lvl="0" indent="0" algn="ctr" rtl="0">
                        <a:spcBef>
                          <a:spcPts val="0"/>
                        </a:spcBef>
                        <a:spcAft>
                          <a:spcPts val="0"/>
                        </a:spcAft>
                        <a:buNone/>
                      </a:pPr>
                      <a:r>
                        <a:rPr lang="ca-ES" sz="1100">
                          <a:solidFill>
                            <a:schemeClr val="lt1"/>
                          </a:solidFill>
                        </a:rPr>
                        <a:t>Bandwidth x Lane</a:t>
                      </a:r>
                      <a:endParaRPr sz="1100">
                        <a:solidFill>
                          <a:schemeClr val="lt1"/>
                        </a:solidFill>
                      </a:endParaRPr>
                    </a:p>
                  </a:txBody>
                  <a:tcPr marL="91450" marR="91450" marT="45725" marB="45725"/>
                </a:tc>
                <a:extLst>
                  <a:ext uri="{0D108BD9-81ED-4DB2-BD59-A6C34878D82A}">
                    <a16:rowId xmlns:a16="http://schemas.microsoft.com/office/drawing/2014/main" val="10000"/>
                  </a:ext>
                </a:extLst>
              </a:tr>
              <a:tr h="271675">
                <a:tc>
                  <a:txBody>
                    <a:bodyPr/>
                    <a:lstStyle/>
                    <a:p>
                      <a:pPr marL="0" marR="0" lvl="0" indent="0" algn="ctr" rtl="0">
                        <a:spcBef>
                          <a:spcPts val="0"/>
                        </a:spcBef>
                        <a:spcAft>
                          <a:spcPts val="0"/>
                        </a:spcAft>
                        <a:buNone/>
                      </a:pPr>
                      <a:r>
                        <a:rPr lang="ca-ES" sz="1100"/>
                        <a:t>1.0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8b/10b</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2.5 GT/s</a:t>
                      </a:r>
                      <a:endParaRPr sz="1100"/>
                    </a:p>
                  </a:txBody>
                  <a:tcPr marL="91450" marR="91450" marT="45725" marB="45725"/>
                </a:tc>
                <a:tc>
                  <a:txBody>
                    <a:bodyPr/>
                    <a:lstStyle/>
                    <a:p>
                      <a:pPr marL="0" marR="0" lvl="0" indent="0" algn="ctr" rtl="0">
                        <a:spcBef>
                          <a:spcPts val="0"/>
                        </a:spcBef>
                        <a:spcAft>
                          <a:spcPts val="0"/>
                        </a:spcAft>
                        <a:buNone/>
                      </a:pPr>
                      <a:r>
                        <a:rPr lang="ca-ES" sz="1100"/>
                        <a:t>2 Gbit/s (250 MB/s)</a:t>
                      </a:r>
                      <a:endParaRPr sz="1100"/>
                    </a:p>
                  </a:txBody>
                  <a:tcPr marL="91450" marR="91450" marT="45725" marB="45725"/>
                </a:tc>
                <a:extLst>
                  <a:ext uri="{0D108BD9-81ED-4DB2-BD59-A6C34878D82A}">
                    <a16:rowId xmlns:a16="http://schemas.microsoft.com/office/drawing/2014/main" val="10001"/>
                  </a:ext>
                </a:extLst>
              </a:tr>
              <a:tr h="271675">
                <a:tc>
                  <a:txBody>
                    <a:bodyPr/>
                    <a:lstStyle/>
                    <a:p>
                      <a:pPr marL="0" marR="0" lvl="0" indent="0" algn="ctr" rtl="0">
                        <a:spcBef>
                          <a:spcPts val="0"/>
                        </a:spcBef>
                        <a:spcAft>
                          <a:spcPts val="0"/>
                        </a:spcAft>
                        <a:buNone/>
                      </a:pPr>
                      <a:r>
                        <a:rPr lang="ca-ES" sz="1100"/>
                        <a:t>2.0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8b/10b</a:t>
                      </a:r>
                      <a:endParaRPr sz="1100"/>
                    </a:p>
                  </a:txBody>
                  <a:tcPr marL="91450" marR="91450" marT="45725" marB="45725"/>
                </a:tc>
                <a:tc>
                  <a:txBody>
                    <a:bodyPr/>
                    <a:lstStyle/>
                    <a:p>
                      <a:pPr marL="0" lvl="0" indent="0" algn="ctr" rtl="0">
                        <a:spcBef>
                          <a:spcPts val="0"/>
                        </a:spcBef>
                        <a:spcAft>
                          <a:spcPts val="0"/>
                        </a:spcAft>
                        <a:buNone/>
                      </a:pPr>
                      <a:r>
                        <a:rPr lang="ca-ES" sz="1100">
                          <a:solidFill>
                            <a:schemeClr val="dk1"/>
                          </a:solidFill>
                        </a:rPr>
                        <a:t>5 GT/s</a:t>
                      </a:r>
                      <a:endParaRPr sz="1100"/>
                    </a:p>
                  </a:txBody>
                  <a:tcPr marL="91450" marR="91450" marT="45725" marB="45725"/>
                </a:tc>
                <a:tc>
                  <a:txBody>
                    <a:bodyPr/>
                    <a:lstStyle/>
                    <a:p>
                      <a:pPr marL="0" marR="0" lvl="0" indent="0" algn="ctr" rtl="0">
                        <a:spcBef>
                          <a:spcPts val="0"/>
                        </a:spcBef>
                        <a:spcAft>
                          <a:spcPts val="0"/>
                        </a:spcAft>
                        <a:buNone/>
                      </a:pPr>
                      <a:r>
                        <a:rPr lang="ca-ES" sz="1100"/>
                        <a:t>4 Gbit/s (500 MB/s)</a:t>
                      </a:r>
                      <a:endParaRPr sz="1100"/>
                    </a:p>
                  </a:txBody>
                  <a:tcPr marL="91450" marR="91450" marT="45725" marB="45725"/>
                </a:tc>
                <a:extLst>
                  <a:ext uri="{0D108BD9-81ED-4DB2-BD59-A6C34878D82A}">
                    <a16:rowId xmlns:a16="http://schemas.microsoft.com/office/drawing/2014/main" val="10002"/>
                  </a:ext>
                </a:extLst>
              </a:tr>
              <a:tr h="271675">
                <a:tc>
                  <a:txBody>
                    <a:bodyPr/>
                    <a:lstStyle/>
                    <a:p>
                      <a:pPr marL="0" marR="0" lvl="0" indent="0" algn="ctr" rtl="0">
                        <a:spcBef>
                          <a:spcPts val="0"/>
                        </a:spcBef>
                        <a:spcAft>
                          <a:spcPts val="0"/>
                        </a:spcAft>
                        <a:buNone/>
                      </a:pPr>
                      <a:r>
                        <a:rPr lang="ca-ES" sz="1100"/>
                        <a:t>3.0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128b/130b</a:t>
                      </a:r>
                      <a:endParaRPr sz="1100"/>
                    </a:p>
                  </a:txBody>
                  <a:tcPr marL="91450" marR="91450" marT="45725" marB="45725"/>
                </a:tc>
                <a:tc>
                  <a:txBody>
                    <a:bodyPr/>
                    <a:lstStyle/>
                    <a:p>
                      <a:pPr marL="0" lvl="0" indent="0" algn="ctr" rtl="0">
                        <a:spcBef>
                          <a:spcPts val="0"/>
                        </a:spcBef>
                        <a:spcAft>
                          <a:spcPts val="0"/>
                        </a:spcAft>
                        <a:buNone/>
                      </a:pPr>
                      <a:r>
                        <a:rPr lang="ca-ES" sz="1100">
                          <a:solidFill>
                            <a:schemeClr val="dk1"/>
                          </a:solidFill>
                        </a:rPr>
                        <a:t>8 GT/s</a:t>
                      </a:r>
                      <a:endParaRPr sz="1100"/>
                    </a:p>
                  </a:txBody>
                  <a:tcPr marL="91450" marR="91450" marT="45725" marB="45725"/>
                </a:tc>
                <a:tc>
                  <a:txBody>
                    <a:bodyPr/>
                    <a:lstStyle/>
                    <a:p>
                      <a:pPr marL="0" marR="0" lvl="0" indent="0" algn="ctr" rtl="0">
                        <a:spcBef>
                          <a:spcPts val="0"/>
                        </a:spcBef>
                        <a:spcAft>
                          <a:spcPts val="0"/>
                        </a:spcAft>
                        <a:buNone/>
                      </a:pPr>
                      <a:r>
                        <a:rPr lang="ca-ES" sz="1100"/>
                        <a:t>7,9 Gbit/s (984,6 MB/s)</a:t>
                      </a:r>
                      <a:endParaRPr sz="1100"/>
                    </a:p>
                  </a:txBody>
                  <a:tcPr marL="91450" marR="91450" marT="45725" marB="45725"/>
                </a:tc>
                <a:extLst>
                  <a:ext uri="{0D108BD9-81ED-4DB2-BD59-A6C34878D82A}">
                    <a16:rowId xmlns:a16="http://schemas.microsoft.com/office/drawing/2014/main" val="10003"/>
                  </a:ext>
                </a:extLst>
              </a:tr>
              <a:tr h="271675">
                <a:tc>
                  <a:txBody>
                    <a:bodyPr/>
                    <a:lstStyle/>
                    <a:p>
                      <a:pPr marL="0" marR="0" lvl="0" indent="0" algn="ctr" rtl="0">
                        <a:spcBef>
                          <a:spcPts val="0"/>
                        </a:spcBef>
                        <a:spcAft>
                          <a:spcPts val="0"/>
                        </a:spcAft>
                        <a:buNone/>
                      </a:pPr>
                      <a:r>
                        <a:rPr lang="ca-ES" sz="1100"/>
                        <a:t>4.0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128b/130b</a:t>
                      </a:r>
                      <a:endParaRPr sz="1100"/>
                    </a:p>
                  </a:txBody>
                  <a:tcPr marL="91450" marR="91450" marT="45725" marB="45725"/>
                </a:tc>
                <a:tc>
                  <a:txBody>
                    <a:bodyPr/>
                    <a:lstStyle/>
                    <a:p>
                      <a:pPr marL="0" lvl="0" indent="0" algn="ctr" rtl="0">
                        <a:spcBef>
                          <a:spcPts val="0"/>
                        </a:spcBef>
                        <a:spcAft>
                          <a:spcPts val="0"/>
                        </a:spcAft>
                        <a:buNone/>
                      </a:pPr>
                      <a:r>
                        <a:rPr lang="ca-ES" sz="1100">
                          <a:solidFill>
                            <a:schemeClr val="dk1"/>
                          </a:solidFill>
                        </a:rPr>
                        <a:t>16 GT/s</a:t>
                      </a:r>
                      <a:endParaRPr sz="1100"/>
                    </a:p>
                  </a:txBody>
                  <a:tcPr marL="91450" marR="91450" marT="45725" marB="45725"/>
                </a:tc>
                <a:tc>
                  <a:txBody>
                    <a:bodyPr/>
                    <a:lstStyle/>
                    <a:p>
                      <a:pPr marL="0" marR="0" lvl="0" indent="0" algn="ctr" rtl="0">
                        <a:spcBef>
                          <a:spcPts val="0"/>
                        </a:spcBef>
                        <a:spcAft>
                          <a:spcPts val="0"/>
                        </a:spcAft>
                        <a:buNone/>
                      </a:pPr>
                      <a:r>
                        <a:rPr lang="ca-ES" sz="1100"/>
                        <a:t>15,8 Gbit/s (1969,2 MB/s)</a:t>
                      </a:r>
                      <a:endParaRPr sz="1100"/>
                    </a:p>
                  </a:txBody>
                  <a:tcPr marL="91450" marR="91450" marT="45725" marB="45725"/>
                </a:tc>
                <a:extLst>
                  <a:ext uri="{0D108BD9-81ED-4DB2-BD59-A6C34878D82A}">
                    <a16:rowId xmlns:a16="http://schemas.microsoft.com/office/drawing/2014/main" val="10004"/>
                  </a:ext>
                </a:extLst>
              </a:tr>
              <a:tr h="271675">
                <a:tc>
                  <a:txBody>
                    <a:bodyPr/>
                    <a:lstStyle/>
                    <a:p>
                      <a:pPr marL="0" marR="0" lvl="0" indent="0" algn="ctr" rtl="0">
                        <a:spcBef>
                          <a:spcPts val="0"/>
                        </a:spcBef>
                        <a:spcAft>
                          <a:spcPts val="0"/>
                        </a:spcAft>
                        <a:buNone/>
                      </a:pPr>
                      <a:r>
                        <a:rPr lang="ca-ES" sz="1100"/>
                        <a:t>5.0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128b/130b</a:t>
                      </a:r>
                      <a:endParaRPr sz="1100"/>
                    </a:p>
                  </a:txBody>
                  <a:tcPr marL="91450" marR="91450" marT="45725" marB="45725"/>
                </a:tc>
                <a:tc>
                  <a:txBody>
                    <a:bodyPr/>
                    <a:lstStyle/>
                    <a:p>
                      <a:pPr marL="0" lvl="0" indent="0" algn="ctr" rtl="0">
                        <a:spcBef>
                          <a:spcPts val="0"/>
                        </a:spcBef>
                        <a:spcAft>
                          <a:spcPts val="0"/>
                        </a:spcAft>
                        <a:buNone/>
                      </a:pPr>
                      <a:r>
                        <a:rPr lang="ca-ES" sz="1100">
                          <a:solidFill>
                            <a:schemeClr val="dk1"/>
                          </a:solidFill>
                        </a:rPr>
                        <a:t>32 GT/s</a:t>
                      </a:r>
                      <a:endParaRPr sz="1100"/>
                    </a:p>
                  </a:txBody>
                  <a:tcPr marL="91450" marR="91450" marT="45725" marB="45725"/>
                </a:tc>
                <a:tc>
                  <a:txBody>
                    <a:bodyPr/>
                    <a:lstStyle/>
                    <a:p>
                      <a:pPr marL="0" marR="0" lvl="0" indent="0" algn="ctr" rtl="0">
                        <a:spcBef>
                          <a:spcPts val="0"/>
                        </a:spcBef>
                        <a:spcAft>
                          <a:spcPts val="0"/>
                        </a:spcAft>
                        <a:buNone/>
                      </a:pPr>
                      <a:r>
                        <a:rPr lang="ca-ES" sz="1100"/>
                        <a:t>31,5 Gbit/s (3938,4 MB/s)</a:t>
                      </a:r>
                      <a:endParaRPr sz="1100"/>
                    </a:p>
                  </a:txBody>
                  <a:tcPr marL="91450" marR="91450" marT="45725" marB="45725"/>
                </a:tc>
                <a:extLst>
                  <a:ext uri="{0D108BD9-81ED-4DB2-BD59-A6C34878D82A}">
                    <a16:rowId xmlns:a16="http://schemas.microsoft.com/office/drawing/2014/main" val="10005"/>
                  </a:ext>
                </a:extLst>
              </a:tr>
              <a:tr h="271675">
                <a:tc>
                  <a:txBody>
                    <a:bodyPr/>
                    <a:lstStyle/>
                    <a:p>
                      <a:pPr marL="0" marR="0" lvl="0" indent="0" algn="ctr" rtl="0">
                        <a:spcBef>
                          <a:spcPts val="0"/>
                        </a:spcBef>
                        <a:spcAft>
                          <a:spcPts val="0"/>
                        </a:spcAft>
                        <a:buNone/>
                      </a:pPr>
                      <a:r>
                        <a:rPr lang="ca-ES" sz="1100"/>
                        <a:t>6.0</a:t>
                      </a:r>
                      <a:endParaRPr sz="1100"/>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ca-ES" sz="1100">
                          <a:solidFill>
                            <a:schemeClr val="dk1"/>
                          </a:solidFill>
                        </a:rPr>
                        <a:t>b / b</a:t>
                      </a:r>
                      <a:endParaRPr sz="1100"/>
                    </a:p>
                  </a:txBody>
                  <a:tcPr marL="91450" marR="91450" marT="45725" marB="45725"/>
                </a:tc>
                <a:tc>
                  <a:txBody>
                    <a:bodyPr/>
                    <a:lstStyle/>
                    <a:p>
                      <a:pPr marL="0" lvl="0" indent="0" algn="ctr" rtl="0">
                        <a:spcBef>
                          <a:spcPts val="0"/>
                        </a:spcBef>
                        <a:spcAft>
                          <a:spcPts val="0"/>
                        </a:spcAft>
                        <a:buNone/>
                      </a:pPr>
                      <a:r>
                        <a:rPr lang="ca-ES" sz="1100">
                          <a:solidFill>
                            <a:schemeClr val="dk1"/>
                          </a:solidFill>
                        </a:rPr>
                        <a:t> GT/s</a:t>
                      </a:r>
                      <a:endParaRPr sz="1100" b="1"/>
                    </a:p>
                  </a:txBody>
                  <a:tcPr marL="91450" marR="91450" marT="45725" marB="45725"/>
                </a:tc>
                <a:tc>
                  <a:txBody>
                    <a:bodyPr/>
                    <a:lstStyle/>
                    <a:p>
                      <a:pPr marL="0" marR="0" lvl="0" indent="0" algn="ctr" rtl="0">
                        <a:spcBef>
                          <a:spcPts val="0"/>
                        </a:spcBef>
                        <a:spcAft>
                          <a:spcPts val="0"/>
                        </a:spcAft>
                        <a:buNone/>
                      </a:pPr>
                      <a:r>
                        <a:rPr lang="ca-ES" sz="1100"/>
                        <a:t>, Gbit/s (, MB/s)</a:t>
                      </a:r>
                      <a:endParaRPr sz="1100"/>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230" name="Google Shape;230;p25"/>
          <p:cNvGraphicFramePr/>
          <p:nvPr/>
        </p:nvGraphicFramePr>
        <p:xfrm>
          <a:off x="494879" y="2347514"/>
          <a:ext cx="3000000" cy="3000000"/>
        </p:xfrm>
        <a:graphic>
          <a:graphicData uri="http://schemas.openxmlformats.org/drawingml/2006/table">
            <a:tbl>
              <a:tblPr firstRow="1" bandRow="1">
                <a:noFill/>
                <a:tableStyleId>{CFBDBBD4-79DC-48A4-96E6-66D6DAC8A238}</a:tableStyleId>
              </a:tblPr>
              <a:tblGrid>
                <a:gridCol w="3803725">
                  <a:extLst>
                    <a:ext uri="{9D8B030D-6E8A-4147-A177-3AD203B41FA5}">
                      <a16:colId xmlns:a16="http://schemas.microsoft.com/office/drawing/2014/main" val="20000"/>
                    </a:ext>
                  </a:extLst>
                </a:gridCol>
              </a:tblGrid>
              <a:tr h="224450">
                <a:tc>
                  <a:txBody>
                    <a:bodyPr/>
                    <a:lstStyle/>
                    <a:p>
                      <a:pPr marL="0" marR="0" lvl="0" indent="0" algn="l" rtl="0">
                        <a:spcBef>
                          <a:spcPts val="0"/>
                        </a:spcBef>
                        <a:spcAft>
                          <a:spcPts val="0"/>
                        </a:spcAft>
                        <a:buSzPts val="1100"/>
                        <a:buNone/>
                      </a:pPr>
                      <a:r>
                        <a:rPr lang="ca-ES" sz="1100"/>
                        <a:t>PCIe </a:t>
                      </a:r>
                      <a:endParaRPr sz="1100"/>
                    </a:p>
                  </a:txBody>
                  <a:tcPr marL="91450" marR="91450" marT="45725" marB="45725"/>
                </a:tc>
                <a:extLst>
                  <a:ext uri="{0D108BD9-81ED-4DB2-BD59-A6C34878D82A}">
                    <a16:rowId xmlns:a16="http://schemas.microsoft.com/office/drawing/2014/main" val="10000"/>
                  </a:ext>
                </a:extLst>
              </a:tr>
              <a:tr h="348950">
                <a:tc>
                  <a:txBody>
                    <a:bodyPr/>
                    <a:lstStyle/>
                    <a:p>
                      <a:pPr marL="0" lvl="0" indent="0" algn="l" rtl="0">
                        <a:spcBef>
                          <a:spcPts val="0"/>
                        </a:spcBef>
                        <a:spcAft>
                          <a:spcPts val="0"/>
                        </a:spcAft>
                        <a:buNone/>
                      </a:pPr>
                      <a:r>
                        <a:rPr lang="ca-ES" sz="1100"/>
                        <a:t>PCIe x1: has 1 lane, 18 pins and 25mm in length.</a:t>
                      </a:r>
                      <a:endParaRPr sz="1100"/>
                    </a:p>
                  </a:txBody>
                  <a:tcPr marL="91450" marR="91450" marT="45725" marB="45725"/>
                </a:tc>
                <a:extLst>
                  <a:ext uri="{0D108BD9-81ED-4DB2-BD59-A6C34878D82A}">
                    <a16:rowId xmlns:a16="http://schemas.microsoft.com/office/drawing/2014/main" val="10001"/>
                  </a:ext>
                </a:extLst>
              </a:tr>
              <a:tr h="257450">
                <a:tc>
                  <a:txBody>
                    <a:bodyPr/>
                    <a:lstStyle/>
                    <a:p>
                      <a:pPr marL="0" lvl="0" indent="0" algn="l" rtl="0">
                        <a:spcBef>
                          <a:spcPts val="0"/>
                        </a:spcBef>
                        <a:spcAft>
                          <a:spcPts val="0"/>
                        </a:spcAft>
                        <a:buNone/>
                      </a:pPr>
                      <a:r>
                        <a:rPr lang="ca-ES" sz="1100"/>
                        <a:t>PCIe x4: Has 4 lanes, 32 pins, and 39mm in length.</a:t>
                      </a:r>
                      <a:endParaRPr sz="1100"/>
                    </a:p>
                  </a:txBody>
                  <a:tcPr marL="91450" marR="91450" marT="45725" marB="45725"/>
                </a:tc>
                <a:extLst>
                  <a:ext uri="{0D108BD9-81ED-4DB2-BD59-A6C34878D82A}">
                    <a16:rowId xmlns:a16="http://schemas.microsoft.com/office/drawing/2014/main" val="10002"/>
                  </a:ext>
                </a:extLst>
              </a:tr>
              <a:tr h="285375">
                <a:tc>
                  <a:txBody>
                    <a:bodyPr/>
                    <a:lstStyle/>
                    <a:p>
                      <a:pPr marL="0" lvl="0" indent="0" algn="l" rtl="0">
                        <a:spcBef>
                          <a:spcPts val="0"/>
                        </a:spcBef>
                        <a:spcAft>
                          <a:spcPts val="0"/>
                        </a:spcAft>
                        <a:buNone/>
                      </a:pPr>
                      <a:r>
                        <a:rPr lang="ca-ES" sz="1100"/>
                        <a:t>PCIe x8: Has 8 lanes, 49 pins, and 56mm in length.</a:t>
                      </a:r>
                      <a:endParaRPr sz="1100"/>
                    </a:p>
                  </a:txBody>
                  <a:tcPr marL="91450" marR="91450" marT="45725" marB="45725"/>
                </a:tc>
                <a:extLst>
                  <a:ext uri="{0D108BD9-81ED-4DB2-BD59-A6C34878D82A}">
                    <a16:rowId xmlns:a16="http://schemas.microsoft.com/office/drawing/2014/main" val="10003"/>
                  </a:ext>
                </a:extLst>
              </a:tr>
              <a:tr h="304550">
                <a:tc>
                  <a:txBody>
                    <a:bodyPr/>
                    <a:lstStyle/>
                    <a:p>
                      <a:pPr marL="0" lvl="0" indent="0" algn="l" rtl="0">
                        <a:spcBef>
                          <a:spcPts val="0"/>
                        </a:spcBef>
                        <a:spcAft>
                          <a:spcPts val="0"/>
                        </a:spcAft>
                        <a:buNone/>
                      </a:pPr>
                      <a:r>
                        <a:rPr lang="ca-ES" sz="1100"/>
                        <a:t>PCIe x16: Has 16 lanes, 82 pins, and 89mm in length.</a:t>
                      </a:r>
                      <a:endParaRPr sz="1100"/>
                    </a:p>
                  </a:txBody>
                  <a:tcPr marL="91450" marR="91450" marT="45725" marB="45725"/>
                </a:tc>
                <a:extLst>
                  <a:ext uri="{0D108BD9-81ED-4DB2-BD59-A6C34878D82A}">
                    <a16:rowId xmlns:a16="http://schemas.microsoft.com/office/drawing/2014/main" val="10004"/>
                  </a:ext>
                </a:extLst>
              </a:tr>
              <a:tr h="388350">
                <a:tc>
                  <a:txBody>
                    <a:bodyPr/>
                    <a:lstStyle/>
                    <a:p>
                      <a:pPr marL="0" lvl="0" indent="0" algn="l" rtl="0">
                        <a:spcBef>
                          <a:spcPts val="0"/>
                        </a:spcBef>
                        <a:spcAft>
                          <a:spcPts val="0"/>
                        </a:spcAft>
                        <a:buNone/>
                      </a:pPr>
                      <a:r>
                        <a:rPr lang="ca-ES" sz="1100"/>
                        <a:t>PCIe x32: Is not used.</a:t>
                      </a:r>
                      <a:endParaRPr sz="1100"/>
                    </a:p>
                  </a:txBody>
                  <a:tcPr marL="91450" marR="91450" marT="45725" marB="45725"/>
                </a:tc>
                <a:extLst>
                  <a:ext uri="{0D108BD9-81ED-4DB2-BD59-A6C34878D82A}">
                    <a16:rowId xmlns:a16="http://schemas.microsoft.com/office/drawing/2014/main" val="10005"/>
                  </a:ext>
                </a:extLst>
              </a:tr>
            </a:tbl>
          </a:graphicData>
        </a:graphic>
      </p:graphicFrame>
      <p:pic>
        <p:nvPicPr>
          <p:cNvPr id="231" name="Google Shape;231;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25579" y="600650"/>
            <a:ext cx="3428071" cy="5358014"/>
          </a:xfrm>
          <a:prstGeom prst="rect">
            <a:avLst/>
          </a:prstGeom>
          <a:noFill/>
          <a:ln>
            <a:noFill/>
          </a:ln>
        </p:spPr>
      </p:pic>
      <p:pic>
        <p:nvPicPr>
          <p:cNvPr id="232" name="Google Shape;232;p25"/>
          <p:cNvPicPr preferRelativeResize="0"/>
          <p:nvPr/>
        </p:nvPicPr>
        <p:blipFill>
          <a:blip r:embed="rId4">
            <a:alphaModFix/>
          </a:blip>
          <a:stretch>
            <a:fillRect/>
          </a:stretch>
        </p:blipFill>
        <p:spPr>
          <a:xfrm>
            <a:off x="1506350" y="4402439"/>
            <a:ext cx="4505325" cy="212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9</a:t>
            </a:fld>
            <a:endParaRPr/>
          </a:p>
        </p:txBody>
      </p:sp>
      <p:sp>
        <p:nvSpPr>
          <p:cNvPr id="239" name="Google Shape;239;p26"/>
          <p:cNvSpPr txBox="1"/>
          <p:nvPr/>
        </p:nvSpPr>
        <p:spPr>
          <a:xfrm>
            <a:off x="236050" y="494775"/>
            <a:ext cx="4504200" cy="2698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3"/>
              </a:rPr>
              <a:t>PCIe</a:t>
            </a:r>
            <a:r>
              <a:rPr lang="ca-ES" sz="1800">
                <a:solidFill>
                  <a:srgbClr val="3F3F3F"/>
                </a:solidFill>
              </a:rPr>
              <a:t> Data Transfer using DMA (MCC)</a:t>
            </a:r>
            <a:endParaRPr sz="1800">
              <a:solidFill>
                <a:srgbClr val="3F3F3F"/>
              </a:solidFill>
            </a:endParaRPr>
          </a:p>
          <a:p>
            <a:pPr marL="742950" lvl="1" indent="-285750" algn="l" rtl="0">
              <a:spcBef>
                <a:spcPts val="0"/>
              </a:spcBef>
              <a:spcAft>
                <a:spcPts val="0"/>
              </a:spcAft>
              <a:buClr>
                <a:srgbClr val="D9A337"/>
              </a:buClr>
              <a:buSzPts val="1440"/>
              <a:buFont typeface="Noto Sans Symbols"/>
              <a:buChar char="►"/>
            </a:pPr>
            <a:r>
              <a:rPr lang="ca-ES" sz="1200">
                <a:solidFill>
                  <a:srgbClr val="3F3F3F"/>
                </a:solidFill>
              </a:rPr>
              <a:t>DMA (Direct Memory Access) is used to fully utilize the bandwidth of an I/O bus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DMA uses physical address for source and destination.</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Transfers a number of bytes requested by OS</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Needs pinned memory.</a:t>
            </a:r>
            <a:endParaRPr sz="1200">
              <a:solidFill>
                <a:srgbClr val="3F3F3F"/>
              </a:solidFill>
            </a:endParaRPr>
          </a:p>
          <a:p>
            <a:pPr marL="1143000" lvl="2" indent="-228600" algn="l" rtl="0">
              <a:spcBef>
                <a:spcPts val="0"/>
              </a:spcBef>
              <a:spcAft>
                <a:spcPts val="0"/>
              </a:spcAft>
              <a:buClr>
                <a:srgbClr val="D9A337"/>
              </a:buClr>
              <a:buSzPts val="1440"/>
              <a:buFont typeface="Noto Sans Symbols"/>
              <a:buChar char="►"/>
            </a:pPr>
            <a:r>
              <a:rPr lang="ca-ES" sz="1200">
                <a:solidFill>
                  <a:srgbClr val="3F3F3F"/>
                </a:solidFill>
              </a:rPr>
              <a:t>DMA hardware is much faster than CPU software and frees the CPU for other tasks during the data transfer.</a:t>
            </a:r>
            <a:endParaRPr sz="1200">
              <a:solidFill>
                <a:srgbClr val="3F3F3F"/>
              </a:solidFill>
            </a:endParaRPr>
          </a:p>
          <a:p>
            <a:pPr marL="742950" lvl="0" indent="0" algn="l" rtl="0">
              <a:spcBef>
                <a:spcPts val="0"/>
              </a:spcBef>
              <a:spcAft>
                <a:spcPts val="0"/>
              </a:spcAft>
              <a:buNone/>
            </a:pPr>
            <a:endParaRPr sz="1200">
              <a:solidFill>
                <a:srgbClr val="3F3F3F"/>
              </a:solidFill>
            </a:endParaRPr>
          </a:p>
        </p:txBody>
      </p:sp>
      <p:pic>
        <p:nvPicPr>
          <p:cNvPr id="240" name="Google Shape;240;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11125" y="424343"/>
            <a:ext cx="1697450" cy="2427740"/>
          </a:xfrm>
          <a:prstGeom prst="rect">
            <a:avLst/>
          </a:prstGeom>
          <a:noFill/>
          <a:ln>
            <a:noFill/>
          </a:ln>
        </p:spPr>
      </p:pic>
      <p:pic>
        <p:nvPicPr>
          <p:cNvPr id="241" name="Google Shape;241;p2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44475" y="3336375"/>
            <a:ext cx="3458400" cy="2384100"/>
          </a:xfrm>
          <a:prstGeom prst="rect">
            <a:avLst/>
          </a:prstGeom>
          <a:noFill/>
          <a:ln>
            <a:noFill/>
          </a:ln>
        </p:spPr>
      </p:pic>
      <p:graphicFrame>
        <p:nvGraphicFramePr>
          <p:cNvPr id="242" name="Google Shape;242;p26"/>
          <p:cNvGraphicFramePr/>
          <p:nvPr/>
        </p:nvGraphicFramePr>
        <p:xfrm>
          <a:off x="3802879" y="5268589"/>
          <a:ext cx="3000000" cy="3000000"/>
        </p:xfrm>
        <a:graphic>
          <a:graphicData uri="http://schemas.openxmlformats.org/drawingml/2006/table">
            <a:tbl>
              <a:tblPr firstRow="1" bandRow="1">
                <a:noFill/>
                <a:tableStyleId>{CFBDBBD4-79DC-48A4-96E6-66D6DAC8A238}</a:tableStyleId>
              </a:tblPr>
              <a:tblGrid>
                <a:gridCol w="3803725">
                  <a:extLst>
                    <a:ext uri="{9D8B030D-6E8A-4147-A177-3AD203B41FA5}">
                      <a16:colId xmlns:a16="http://schemas.microsoft.com/office/drawing/2014/main" val="20000"/>
                    </a:ext>
                  </a:extLst>
                </a:gridCol>
              </a:tblGrid>
              <a:tr h="253325">
                <a:tc>
                  <a:txBody>
                    <a:bodyPr/>
                    <a:lstStyle/>
                    <a:p>
                      <a:pPr marL="0" marR="0" lvl="0" indent="0" algn="l" rtl="0">
                        <a:spcBef>
                          <a:spcPts val="0"/>
                        </a:spcBef>
                        <a:spcAft>
                          <a:spcPts val="0"/>
                        </a:spcAft>
                        <a:buSzPts val="1100"/>
                        <a:buNone/>
                      </a:pPr>
                      <a:r>
                        <a:rPr lang="ca-ES" sz="1100"/>
                        <a:t>Memory controller chip MCC</a:t>
                      </a:r>
                      <a:endParaRPr sz="1100"/>
                    </a:p>
                  </a:txBody>
                  <a:tcPr marL="91450" marR="91450" marT="45725" marB="45725"/>
                </a:tc>
                <a:extLst>
                  <a:ext uri="{0D108BD9-81ED-4DB2-BD59-A6C34878D82A}">
                    <a16:rowId xmlns:a16="http://schemas.microsoft.com/office/drawing/2014/main" val="10000"/>
                  </a:ext>
                </a:extLst>
              </a:tr>
              <a:tr h="408700">
                <a:tc>
                  <a:txBody>
                    <a:bodyPr/>
                    <a:lstStyle/>
                    <a:p>
                      <a:pPr marL="0" lvl="0" indent="0" algn="just" rtl="0">
                        <a:spcBef>
                          <a:spcPts val="0"/>
                        </a:spcBef>
                        <a:spcAft>
                          <a:spcPts val="0"/>
                        </a:spcAft>
                        <a:buNone/>
                      </a:pPr>
                      <a:r>
                        <a:rPr lang="ca-ES" sz="1100">
                          <a:solidFill>
                            <a:schemeClr val="dk1"/>
                          </a:solidFill>
                        </a:rPr>
                        <a:t>The MCC contains special circuitry so it can grab the contents of any single line of RAM and place that data or command on the external data bus. This in turn enables the CPU to act on that code</a:t>
                      </a:r>
                      <a:endParaRPr sz="1100">
                        <a:solidFill>
                          <a:schemeClr val="dk1"/>
                        </a:solidFill>
                      </a:endParaRPr>
                    </a:p>
                    <a:p>
                      <a:pPr marL="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1"/>
                  </a:ext>
                </a:extLst>
              </a:tr>
            </a:tbl>
          </a:graphicData>
        </a:graphic>
      </p:graphicFrame>
      <p:pic>
        <p:nvPicPr>
          <p:cNvPr id="243" name="Google Shape;243;p2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937475" y="1168300"/>
            <a:ext cx="5074925" cy="3921950"/>
          </a:xfrm>
          <a:prstGeom prst="rect">
            <a:avLst/>
          </a:prstGeom>
          <a:noFill/>
          <a:ln>
            <a:noFill/>
          </a:ln>
          <a:effectLst>
            <a:outerShdw blurRad="57150" dist="95250" dir="1560000" algn="bl" rotWithShape="0">
              <a:srgbClr val="000000">
                <a:alpha val="50000"/>
              </a:srgbClr>
            </a:outerShdw>
          </a:effectLst>
        </p:spPr>
      </p:pic>
      <p:sp>
        <p:nvSpPr>
          <p:cNvPr id="244" name="Google Shape;244;p26"/>
          <p:cNvSpPr/>
          <p:nvPr/>
        </p:nvSpPr>
        <p:spPr>
          <a:xfrm>
            <a:off x="6937475" y="1377750"/>
            <a:ext cx="4947600" cy="249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6899175" y="4375175"/>
            <a:ext cx="4947600" cy="71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Google Shape;246;p26"/>
          <p:cNvCxnSpPr/>
          <p:nvPr/>
        </p:nvCxnSpPr>
        <p:spPr>
          <a:xfrm>
            <a:off x="8492150" y="2302250"/>
            <a:ext cx="772800" cy="0"/>
          </a:xfrm>
          <a:prstGeom prst="straightConnector1">
            <a:avLst/>
          </a:prstGeom>
          <a:noFill/>
          <a:ln w="9525" cap="flat" cmpd="sng">
            <a:solidFill>
              <a:srgbClr val="FF0000"/>
            </a:solidFill>
            <a:prstDash val="solid"/>
            <a:round/>
            <a:headEnd type="none" w="med" len="med"/>
            <a:tailEnd type="none" w="med" len="med"/>
          </a:ln>
        </p:spPr>
      </p:cxnSp>
      <p:cxnSp>
        <p:nvCxnSpPr>
          <p:cNvPr id="247" name="Google Shape;247;p26"/>
          <p:cNvCxnSpPr/>
          <p:nvPr/>
        </p:nvCxnSpPr>
        <p:spPr>
          <a:xfrm>
            <a:off x="8496123" y="2400118"/>
            <a:ext cx="772800" cy="0"/>
          </a:xfrm>
          <a:prstGeom prst="straightConnector1">
            <a:avLst/>
          </a:prstGeom>
          <a:noFill/>
          <a:ln w="9525" cap="flat" cmpd="sng">
            <a:solidFill>
              <a:srgbClr val="FF0000"/>
            </a:solidFill>
            <a:prstDash val="solid"/>
            <a:round/>
            <a:headEnd type="none" w="med" len="med"/>
            <a:tailEnd type="none" w="med" len="med"/>
          </a:ln>
        </p:spPr>
      </p:cxnSp>
      <p:cxnSp>
        <p:nvCxnSpPr>
          <p:cNvPr id="248" name="Google Shape;248;p26"/>
          <p:cNvCxnSpPr/>
          <p:nvPr/>
        </p:nvCxnSpPr>
        <p:spPr>
          <a:xfrm>
            <a:off x="9279791" y="4678896"/>
            <a:ext cx="772800" cy="0"/>
          </a:xfrm>
          <a:prstGeom prst="straightConnector1">
            <a:avLst/>
          </a:prstGeom>
          <a:noFill/>
          <a:ln w="9525" cap="flat" cmpd="sng">
            <a:solidFill>
              <a:srgbClr val="FF0000"/>
            </a:solidFill>
            <a:prstDash val="solid"/>
            <a:round/>
            <a:headEnd type="none" w="med" len="med"/>
            <a:tailEnd type="none" w="med" len="med"/>
          </a:ln>
        </p:spPr>
      </p:cxnSp>
      <p:cxnSp>
        <p:nvCxnSpPr>
          <p:cNvPr id="249" name="Google Shape;249;p26"/>
          <p:cNvCxnSpPr/>
          <p:nvPr/>
        </p:nvCxnSpPr>
        <p:spPr>
          <a:xfrm>
            <a:off x="9275096" y="4867409"/>
            <a:ext cx="772800" cy="0"/>
          </a:xfrm>
          <a:prstGeom prst="straightConnector1">
            <a:avLst/>
          </a:prstGeom>
          <a:noFill/>
          <a:ln w="9525" cap="flat" cmpd="sng">
            <a:solidFill>
              <a:srgbClr val="FF0000"/>
            </a:solidFill>
            <a:prstDash val="solid"/>
            <a:round/>
            <a:headEnd type="none" w="med" len="med"/>
            <a:tailEnd type="none" w="med" len="med"/>
          </a:ln>
        </p:spPr>
      </p:cxnSp>
      <p:pic>
        <p:nvPicPr>
          <p:cNvPr id="250" name="Google Shape;250;p26"/>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759500" y="2649475"/>
            <a:ext cx="2540200" cy="2550949"/>
          </a:xfrm>
          <a:prstGeom prst="rect">
            <a:avLst/>
          </a:prstGeom>
          <a:noFill/>
          <a:ln>
            <a:noFill/>
          </a:ln>
        </p:spPr>
      </p:pic>
    </p:spTree>
  </p:cSld>
  <p:clrMapOvr>
    <a:masterClrMapping/>
  </p:clrMapOvr>
</p:sld>
</file>

<file path=ppt/theme/theme1.xml><?xml version="1.0" encoding="utf-8"?>
<a:theme xmlns:a="http://schemas.openxmlformats.org/drawingml/2006/main" name="Faceta">
  <a:themeElements>
    <a:clrScheme name="Personalizado 1">
      <a:dk1>
        <a:srgbClr val="000000"/>
      </a:dk1>
      <a:lt1>
        <a:srgbClr val="FFFFFF"/>
      </a:lt1>
      <a:dk2>
        <a:srgbClr val="454551"/>
      </a:dk2>
      <a:lt2>
        <a:srgbClr val="D8D9DC"/>
      </a:lt2>
      <a:accent1>
        <a:srgbClr val="D9A337"/>
      </a:accent1>
      <a:accent2>
        <a:srgbClr val="E9ABEB"/>
      </a:accent2>
      <a:accent3>
        <a:srgbClr val="33333C"/>
      </a:accent3>
      <a:accent4>
        <a:srgbClr val="4775E7"/>
      </a:accent4>
      <a:accent5>
        <a:srgbClr val="8971E1"/>
      </a:accent5>
      <a:accent6>
        <a:srgbClr val="D54773"/>
      </a:accent6>
      <a:hlink>
        <a:srgbClr val="FFC00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3671</Words>
  <Application>Microsoft Office PowerPoint</Application>
  <PresentationFormat>Panorámica</PresentationFormat>
  <Paragraphs>647</Paragraphs>
  <Slides>60</Slides>
  <Notes>60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60</vt:i4>
      </vt:variant>
    </vt:vector>
  </HeadingPairs>
  <TitlesOfParts>
    <vt:vector size="67" baseType="lpstr">
      <vt:lpstr>Arial</vt:lpstr>
      <vt:lpstr>Noto Sans Symbols</vt:lpstr>
      <vt:lpstr>Courier New</vt:lpstr>
      <vt:lpstr>Arial Black</vt:lpstr>
      <vt:lpstr>Lustria</vt:lpstr>
      <vt:lpstr>Calibri</vt:lpstr>
      <vt:lpstr>Faceta</vt:lpstr>
      <vt:lpstr>uNit 7 – Hardware    </vt:lpstr>
      <vt:lpstr>Index</vt:lpstr>
      <vt:lpstr>Motherboard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Microprocessor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Memory</vt:lpstr>
      <vt:lpstr>Presentación de PowerPoint</vt:lpstr>
      <vt:lpstr>Presentación de PowerPoint</vt:lpstr>
      <vt:lpstr>Presentación de PowerPoint</vt:lpstr>
      <vt:lpstr>Presentación de PowerPoint</vt:lpstr>
      <vt:lpstr>Presentación de PowerPoint</vt:lpstr>
      <vt:lpstr>Presentación de PowerPoint</vt:lpstr>
      <vt:lpstr>GPU</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Thermal performance.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To finish....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7 – Hardware    </dc:title>
  <dc:creator>Juan Bautista Talens Felis</dc:creator>
  <cp:lastModifiedBy>TALENS FELIS, JUAN BAUTISTA</cp:lastModifiedBy>
  <cp:revision>1</cp:revision>
  <dcterms:modified xsi:type="dcterms:W3CDTF">2022-05-19T20:31:42Z</dcterms:modified>
</cp:coreProperties>
</file>